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48"/>
  </p:notesMasterIdLst>
  <p:sldIdLst>
    <p:sldId id="256" r:id="rId2"/>
    <p:sldId id="257" r:id="rId3"/>
    <p:sldId id="288" r:id="rId4"/>
    <p:sldId id="287" r:id="rId5"/>
    <p:sldId id="285" r:id="rId6"/>
    <p:sldId id="281" r:id="rId7"/>
    <p:sldId id="291" r:id="rId8"/>
    <p:sldId id="280" r:id="rId9"/>
    <p:sldId id="277" r:id="rId10"/>
    <p:sldId id="276" r:id="rId11"/>
    <p:sldId id="290" r:id="rId12"/>
    <p:sldId id="294" r:id="rId13"/>
    <p:sldId id="293" r:id="rId14"/>
    <p:sldId id="292" r:id="rId15"/>
    <p:sldId id="275" r:id="rId16"/>
    <p:sldId id="289" r:id="rId17"/>
    <p:sldId id="267" r:id="rId18"/>
    <p:sldId id="274" r:id="rId19"/>
    <p:sldId id="273" r:id="rId20"/>
    <p:sldId id="270" r:id="rId21"/>
    <p:sldId id="269" r:id="rId22"/>
    <p:sldId id="283" r:id="rId23"/>
    <p:sldId id="272" r:id="rId24"/>
    <p:sldId id="271" r:id="rId25"/>
    <p:sldId id="268" r:id="rId26"/>
    <p:sldId id="263" r:id="rId27"/>
    <p:sldId id="266" r:id="rId28"/>
    <p:sldId id="265" r:id="rId29"/>
    <p:sldId id="264" r:id="rId30"/>
    <p:sldId id="262" r:id="rId31"/>
    <p:sldId id="261" r:id="rId32"/>
    <p:sldId id="260" r:id="rId33"/>
    <p:sldId id="284" r:id="rId34"/>
    <p:sldId id="259" r:id="rId35"/>
    <p:sldId id="295" r:id="rId36"/>
    <p:sldId id="304" r:id="rId37"/>
    <p:sldId id="296" r:id="rId38"/>
    <p:sldId id="297" r:id="rId39"/>
    <p:sldId id="299" r:id="rId40"/>
    <p:sldId id="301" r:id="rId41"/>
    <p:sldId id="298" r:id="rId42"/>
    <p:sldId id="300" r:id="rId43"/>
    <p:sldId id="306" r:id="rId44"/>
    <p:sldId id="302" r:id="rId45"/>
    <p:sldId id="303" r:id="rId46"/>
    <p:sldId id="305" r:id="rId47"/>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900" autoAdjust="0"/>
  </p:normalViewPr>
  <p:slideViewPr>
    <p:cSldViewPr>
      <p:cViewPr varScale="1">
        <p:scale>
          <a:sx n="54" d="100"/>
          <a:sy n="54" d="100"/>
        </p:scale>
        <p:origin x="-102" y="-570"/>
      </p:cViewPr>
      <p:guideLst>
        <p:guide orient="horz" pos="162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IN"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2F34317-E73A-47E6-8733-03AB45B3E6A6}" type="datetimeFigureOut">
              <a:rPr lang="en-IN" smtClean="0"/>
              <a:t>11-06-2015</a:t>
            </a:fld>
            <a:endParaRPr lang="en-IN" dirty="0"/>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IN"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IN"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174D6A2-36B0-4322-B67B-2312AFD45DF0}" type="slidenum">
              <a:rPr lang="en-IN" smtClean="0"/>
              <a:t>‹#›</a:t>
            </a:fld>
            <a:endParaRPr lang="en-IN" dirty="0"/>
          </a:p>
        </p:txBody>
      </p:sp>
    </p:spTree>
    <p:extLst>
      <p:ext uri="{BB962C8B-B14F-4D97-AF65-F5344CB8AC3E}">
        <p14:creationId xmlns:p14="http://schemas.microsoft.com/office/powerpoint/2010/main" val="5599869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IN" dirty="0" smtClean="0"/>
              <a:t>Qaly- 1398</a:t>
            </a:r>
            <a:endParaRPr lang="en-IN" dirty="0"/>
          </a:p>
        </p:txBody>
      </p:sp>
      <p:sp>
        <p:nvSpPr>
          <p:cNvPr id="4" name="Slide Number Placeholder 3"/>
          <p:cNvSpPr>
            <a:spLocks noGrp="1"/>
          </p:cNvSpPr>
          <p:nvPr>
            <p:ph type="sldNum" sz="quarter" idx="10"/>
          </p:nvPr>
        </p:nvSpPr>
        <p:spPr/>
        <p:txBody>
          <a:bodyPr/>
          <a:lstStyle/>
          <a:p>
            <a:fld id="{A174D6A2-36B0-4322-B67B-2312AFD45DF0}" type="slidenum">
              <a:rPr lang="en-IN" smtClean="0"/>
              <a:t>23</a:t>
            </a:fld>
            <a:endParaRPr lang="en-IN" dirty="0"/>
          </a:p>
        </p:txBody>
      </p:sp>
    </p:spTree>
    <p:extLst>
      <p:ext uri="{BB962C8B-B14F-4D97-AF65-F5344CB8AC3E}">
        <p14:creationId xmlns:p14="http://schemas.microsoft.com/office/powerpoint/2010/main" val="162009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cs typeface="+mn-cs"/>
              </a:rPr>
              <a:t>Differential age-weighting, which seems to be an especially large penalty on the elderly, whose valuation of disability seems to be lessoned.  A similar argument has been made against children that their diseases have been age-weighted against their diseases being deemed a priority.</a:t>
            </a:r>
          </a:p>
          <a:p>
            <a:endParaRPr lang="en-IN" dirty="0"/>
          </a:p>
        </p:txBody>
      </p:sp>
      <p:sp>
        <p:nvSpPr>
          <p:cNvPr id="4" name="Slide Number Placeholder 3"/>
          <p:cNvSpPr>
            <a:spLocks noGrp="1"/>
          </p:cNvSpPr>
          <p:nvPr>
            <p:ph type="sldNum" sz="quarter" idx="10"/>
          </p:nvPr>
        </p:nvSpPr>
        <p:spPr/>
        <p:txBody>
          <a:bodyPr/>
          <a:lstStyle/>
          <a:p>
            <a:fld id="{A174D6A2-36B0-4322-B67B-2312AFD45DF0}" type="slidenum">
              <a:rPr lang="en-IN" smtClean="0"/>
              <a:t>35</a:t>
            </a:fld>
            <a:endParaRPr lang="en-IN" dirty="0"/>
          </a:p>
        </p:txBody>
      </p:sp>
    </p:spTree>
    <p:extLst>
      <p:ext uri="{BB962C8B-B14F-4D97-AF65-F5344CB8AC3E}">
        <p14:creationId xmlns:p14="http://schemas.microsoft.com/office/powerpoint/2010/main" val="5718953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95" name="Group 94"/>
          <p:cNvGrpSpPr/>
          <p:nvPr/>
        </p:nvGrpSpPr>
        <p:grpSpPr>
          <a:xfrm>
            <a:off x="0" y="-22857"/>
            <a:ext cx="9067800" cy="5166955"/>
            <a:chOff x="0" y="-30477"/>
            <a:chExt cx="9067800" cy="6889273"/>
          </a:xfrm>
        </p:grpSpPr>
        <p:cxnSp>
          <p:nvCxnSpPr>
            <p:cNvPr id="110" name="Straight Connector 109"/>
            <p:cNvCxnSpPr/>
            <p:nvPr/>
          </p:nvCxnSpPr>
          <p:spPr>
            <a:xfrm rot="16200000" flipH="1">
              <a:off x="-1447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7" name="Straight Connector 176"/>
            <p:cNvCxnSpPr/>
            <p:nvPr/>
          </p:nvCxnSpPr>
          <p:spPr>
            <a:xfrm rot="16200000" flipH="1">
              <a:off x="-1638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8" name="Straight Connector 177"/>
            <p:cNvCxnSpPr/>
            <p:nvPr/>
          </p:nvCxnSpPr>
          <p:spPr>
            <a:xfrm rot="5400000">
              <a:off x="-1485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1" name="Straight Connector 180"/>
            <p:cNvCxnSpPr/>
            <p:nvPr/>
          </p:nvCxnSpPr>
          <p:spPr>
            <a:xfrm rot="5400000">
              <a:off x="-32385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2" name="Straight Connector 181"/>
            <p:cNvCxnSpPr/>
            <p:nvPr/>
          </p:nvCxnSpPr>
          <p:spPr>
            <a:xfrm rot="16200000" flipH="1">
              <a:off x="-33147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3" name="Straight Connector 182"/>
            <p:cNvCxnSpPr/>
            <p:nvPr/>
          </p:nvCxnSpPr>
          <p:spPr>
            <a:xfrm rot="16200000" flipH="1">
              <a:off x="-1371600" y="2971800"/>
              <a:ext cx="6858000"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84" name="Straight Connector 183"/>
            <p:cNvCxnSpPr/>
            <p:nvPr/>
          </p:nvCxnSpPr>
          <p:spPr>
            <a:xfrm rot="16200000" flipH="1">
              <a:off x="-2819400" y="3200400"/>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85" name="Straight Connector 184"/>
            <p:cNvCxnSpPr/>
            <p:nvPr/>
          </p:nvCxnSpPr>
          <p:spPr>
            <a:xfrm rot="5400000">
              <a:off x="-2705099" y="3238500"/>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86" name="Straight Connector 185"/>
            <p:cNvCxnSpPr/>
            <p:nvPr/>
          </p:nvCxnSpPr>
          <p:spPr>
            <a:xfrm rot="16200000" flipH="1">
              <a:off x="-21336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87" name="Straight Connector 186"/>
            <p:cNvCxnSpPr/>
            <p:nvPr/>
          </p:nvCxnSpPr>
          <p:spPr>
            <a:xfrm rot="16200000" flipH="1">
              <a:off x="-31242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8" name="Straight Connector 187"/>
            <p:cNvCxnSpPr/>
            <p:nvPr/>
          </p:nvCxnSpPr>
          <p:spPr>
            <a:xfrm rot="16200000" flipH="1">
              <a:off x="-1828799" y="3352799"/>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189" name="Straight Connector 188"/>
            <p:cNvCxnSpPr/>
            <p:nvPr/>
          </p:nvCxnSpPr>
          <p:spPr>
            <a:xfrm rot="16200000" flipH="1">
              <a:off x="-28194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90" name="Straight Connector 189"/>
            <p:cNvCxnSpPr/>
            <p:nvPr/>
          </p:nvCxnSpPr>
          <p:spPr>
            <a:xfrm rot="16200000" flipH="1">
              <a:off x="-2438400" y="3124200"/>
              <a:ext cx="6858000" cy="609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165" name="Straight Connector 164"/>
            <p:cNvCxnSpPr/>
            <p:nvPr/>
          </p:nvCxnSpPr>
          <p:spPr>
            <a:xfrm rot="5400000">
              <a:off x="-173164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166" name="Straight Connector 165"/>
            <p:cNvCxnSpPr/>
            <p:nvPr/>
          </p:nvCxnSpPr>
          <p:spPr>
            <a:xfrm rot="5400000">
              <a:off x="-1142048"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169" name="Straight Connector 168"/>
            <p:cNvCxnSpPr/>
            <p:nvPr/>
          </p:nvCxnSpPr>
          <p:spPr>
            <a:xfrm rot="5400000">
              <a:off x="-9144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73" name="Straight Connector 172"/>
            <p:cNvCxnSpPr/>
            <p:nvPr/>
          </p:nvCxnSpPr>
          <p:spPr>
            <a:xfrm rot="5400000">
              <a:off x="-185547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21" name="Straight Connector 120"/>
            <p:cNvCxnSpPr/>
            <p:nvPr/>
          </p:nvCxnSpPr>
          <p:spPr>
            <a:xfrm rot="16200000" flipH="1">
              <a:off x="-26431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145" name="Straight Connector 144"/>
            <p:cNvCxnSpPr/>
            <p:nvPr/>
          </p:nvCxnSpPr>
          <p:spPr>
            <a:xfrm rot="16200000" flipH="1">
              <a:off x="-1954530" y="3326130"/>
              <a:ext cx="6858000" cy="20574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08" name="Straight Connector 107"/>
            <p:cNvCxnSpPr/>
            <p:nvPr/>
          </p:nvCxnSpPr>
          <p:spPr>
            <a:xfrm rot="16200000" flipH="1">
              <a:off x="-2362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09" name="Straight Connector 208"/>
            <p:cNvCxnSpPr/>
            <p:nvPr/>
          </p:nvCxnSpPr>
          <p:spPr>
            <a:xfrm rot="16200000" flipH="1">
              <a:off x="-21336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10" name="Straight Connector 209"/>
            <p:cNvCxnSpPr/>
            <p:nvPr/>
          </p:nvCxnSpPr>
          <p:spPr>
            <a:xfrm rot="16200000" flipH="1">
              <a:off x="10668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1" name="Straight Connector 210"/>
            <p:cNvCxnSpPr/>
            <p:nvPr/>
          </p:nvCxnSpPr>
          <p:spPr>
            <a:xfrm rot="16200000" flipH="1">
              <a:off x="8763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2" name="Straight Connector 211"/>
            <p:cNvCxnSpPr/>
            <p:nvPr/>
          </p:nvCxnSpPr>
          <p:spPr>
            <a:xfrm rot="5400000">
              <a:off x="1028700" y="3238500"/>
              <a:ext cx="6858000"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3" name="Straight Connector 212"/>
            <p:cNvCxnSpPr/>
            <p:nvPr/>
          </p:nvCxnSpPr>
          <p:spPr>
            <a:xfrm rot="5400000">
              <a:off x="-723900" y="3314700"/>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4" name="Straight Connector 213"/>
            <p:cNvCxnSpPr/>
            <p:nvPr/>
          </p:nvCxnSpPr>
          <p:spPr>
            <a:xfrm rot="16200000" flipH="1">
              <a:off x="-800100" y="3314700"/>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15" name="Straight Connector 214"/>
            <p:cNvCxnSpPr/>
            <p:nvPr/>
          </p:nvCxnSpPr>
          <p:spPr>
            <a:xfrm rot="5400000">
              <a:off x="-152400" y="3429000"/>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16" name="Straight Connector 215"/>
            <p:cNvCxnSpPr/>
            <p:nvPr/>
          </p:nvCxnSpPr>
          <p:spPr>
            <a:xfrm rot="16200000" flipH="1">
              <a:off x="-304800" y="3200400"/>
              <a:ext cx="6858000"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17" name="Straight Connector 216"/>
            <p:cNvCxnSpPr/>
            <p:nvPr/>
          </p:nvCxnSpPr>
          <p:spPr>
            <a:xfrm rot="5400000">
              <a:off x="-190499" y="3238500"/>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18" name="Straight Connector 217"/>
            <p:cNvCxnSpPr/>
            <p:nvPr/>
          </p:nvCxnSpPr>
          <p:spPr>
            <a:xfrm rot="16200000" flipH="1">
              <a:off x="381000" y="3200400"/>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19" name="Straight Connector 218"/>
            <p:cNvCxnSpPr/>
            <p:nvPr/>
          </p:nvCxnSpPr>
          <p:spPr>
            <a:xfrm rot="16200000" flipH="1">
              <a:off x="-609600" y="3276600"/>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0" name="Straight Connector 219"/>
            <p:cNvCxnSpPr/>
            <p:nvPr/>
          </p:nvCxnSpPr>
          <p:spPr>
            <a:xfrm rot="16200000" flipH="1">
              <a:off x="685801" y="3352799"/>
              <a:ext cx="6858000" cy="152401"/>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21" name="Straight Connector 220"/>
            <p:cNvCxnSpPr/>
            <p:nvPr/>
          </p:nvCxnSpPr>
          <p:spPr>
            <a:xfrm rot="16200000" flipH="1">
              <a:off x="-304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2" name="Straight Connector 221"/>
            <p:cNvCxnSpPr/>
            <p:nvPr/>
          </p:nvCxnSpPr>
          <p:spPr>
            <a:xfrm rot="5400000">
              <a:off x="-10287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23" name="Straight Connector 222"/>
            <p:cNvCxnSpPr/>
            <p:nvPr/>
          </p:nvCxnSpPr>
          <p:spPr>
            <a:xfrm rot="5400000">
              <a:off x="782955" y="2722245"/>
              <a:ext cx="6858000"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4" name="Straight Connector 223"/>
            <p:cNvCxnSpPr/>
            <p:nvPr/>
          </p:nvCxnSpPr>
          <p:spPr>
            <a:xfrm rot="5400000">
              <a:off x="1372552" y="3277552"/>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25" name="Straight Connector 224"/>
            <p:cNvCxnSpPr/>
            <p:nvPr/>
          </p:nvCxnSpPr>
          <p:spPr>
            <a:xfrm rot="5400000">
              <a:off x="16002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6" name="Straight Connector 225"/>
            <p:cNvCxnSpPr/>
            <p:nvPr/>
          </p:nvCxnSpPr>
          <p:spPr>
            <a:xfrm rot="5400000">
              <a:off x="659130" y="3227070"/>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27" name="Straight Connector 226"/>
            <p:cNvCxnSpPr/>
            <p:nvPr/>
          </p:nvCxnSpPr>
          <p:spPr>
            <a:xfrm rot="16200000" flipH="1">
              <a:off x="-128587" y="3252788"/>
              <a:ext cx="6858000"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28" name="Straight Connector 227"/>
            <p:cNvCxnSpPr/>
            <p:nvPr/>
          </p:nvCxnSpPr>
          <p:spPr>
            <a:xfrm rot="16200000" flipH="1">
              <a:off x="560070" y="3326130"/>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29" name="Straight Connector 228"/>
            <p:cNvCxnSpPr/>
            <p:nvPr/>
          </p:nvCxnSpPr>
          <p:spPr>
            <a:xfrm rot="16200000" flipH="1">
              <a:off x="152400" y="3352800"/>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0" name="Straight Connector 229"/>
            <p:cNvCxnSpPr/>
            <p:nvPr/>
          </p:nvCxnSpPr>
          <p:spPr>
            <a:xfrm rot="16200000" flipH="1">
              <a:off x="3810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7" name="Straight Connector 236"/>
            <p:cNvCxnSpPr/>
            <p:nvPr/>
          </p:nvCxnSpPr>
          <p:spPr>
            <a:xfrm rot="16200000" flipH="1">
              <a:off x="2743200" y="3352801"/>
              <a:ext cx="6858000" cy="1524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38" name="Straight Connector 237"/>
            <p:cNvCxnSpPr/>
            <p:nvPr/>
          </p:nvCxnSpPr>
          <p:spPr>
            <a:xfrm rot="16200000" flipH="1">
              <a:off x="2095501"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39" name="Straight Connector 238"/>
            <p:cNvCxnSpPr/>
            <p:nvPr/>
          </p:nvCxnSpPr>
          <p:spPr>
            <a:xfrm rot="5400000">
              <a:off x="2705100" y="3238501"/>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0" name="Straight Connector 239"/>
            <p:cNvCxnSpPr/>
            <p:nvPr/>
          </p:nvCxnSpPr>
          <p:spPr>
            <a:xfrm rot="5400000">
              <a:off x="1828801" y="3276600"/>
              <a:ext cx="6857999"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41" name="Straight Connector 240"/>
            <p:cNvCxnSpPr/>
            <p:nvPr/>
          </p:nvCxnSpPr>
          <p:spPr>
            <a:xfrm rot="16200000" flipH="1">
              <a:off x="1066800" y="3200402"/>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42" name="Straight Connector 241"/>
            <p:cNvCxnSpPr/>
            <p:nvPr/>
          </p:nvCxnSpPr>
          <p:spPr>
            <a:xfrm rot="16200000" flipH="1">
              <a:off x="2362201" y="3352800"/>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43" name="Straight Connector 242"/>
            <p:cNvCxnSpPr/>
            <p:nvPr/>
          </p:nvCxnSpPr>
          <p:spPr>
            <a:xfrm rot="5400000">
              <a:off x="2646045" y="2722246"/>
              <a:ext cx="6858000"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244" name="Straight Connector 243"/>
            <p:cNvCxnSpPr/>
            <p:nvPr/>
          </p:nvCxnSpPr>
          <p:spPr>
            <a:xfrm rot="5400000">
              <a:off x="3048952" y="3277553"/>
              <a:ext cx="6858000"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45" name="Straight Connector 244"/>
            <p:cNvCxnSpPr/>
            <p:nvPr/>
          </p:nvCxnSpPr>
          <p:spPr>
            <a:xfrm rot="5400000">
              <a:off x="2895600" y="3276601"/>
              <a:ext cx="6858000"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6" name="Straight Connector 245"/>
            <p:cNvCxnSpPr/>
            <p:nvPr/>
          </p:nvCxnSpPr>
          <p:spPr>
            <a:xfrm rot="5400000">
              <a:off x="2388870" y="3227071"/>
              <a:ext cx="6858000"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47" name="Straight Connector 246"/>
            <p:cNvCxnSpPr/>
            <p:nvPr/>
          </p:nvCxnSpPr>
          <p:spPr>
            <a:xfrm rot="16200000" flipH="1">
              <a:off x="22364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8" name="Straight Connector 247"/>
            <p:cNvCxnSpPr/>
            <p:nvPr/>
          </p:nvCxnSpPr>
          <p:spPr>
            <a:xfrm rot="16200000" flipH="1">
              <a:off x="17526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9" name="Straight Connector 248"/>
            <p:cNvCxnSpPr/>
            <p:nvPr/>
          </p:nvCxnSpPr>
          <p:spPr>
            <a:xfrm rot="16200000" flipH="1">
              <a:off x="19812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0" name="Straight Connector 249"/>
            <p:cNvCxnSpPr/>
            <p:nvPr/>
          </p:nvCxnSpPr>
          <p:spPr>
            <a:xfrm rot="5400000">
              <a:off x="3467100" y="3314701"/>
              <a:ext cx="6858000"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1" name="Straight Connector 250"/>
            <p:cNvCxnSpPr/>
            <p:nvPr/>
          </p:nvCxnSpPr>
          <p:spPr>
            <a:xfrm rot="16200000" flipH="1">
              <a:off x="3467099" y="3314701"/>
              <a:ext cx="6858000"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52" name="Straight Connector 251"/>
            <p:cNvCxnSpPr/>
            <p:nvPr/>
          </p:nvCxnSpPr>
          <p:spPr>
            <a:xfrm rot="5400000">
              <a:off x="4038600" y="3429001"/>
              <a:ext cx="6858000"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53" name="Straight Connector 252"/>
            <p:cNvCxnSpPr/>
            <p:nvPr/>
          </p:nvCxnSpPr>
          <p:spPr>
            <a:xfrm rot="16200000" flipH="1">
              <a:off x="3886200" y="3200401"/>
              <a:ext cx="6858000"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254" name="Straight Connector 253"/>
            <p:cNvCxnSpPr/>
            <p:nvPr/>
          </p:nvCxnSpPr>
          <p:spPr>
            <a:xfrm rot="5400000">
              <a:off x="4000501" y="3238501"/>
              <a:ext cx="6858000"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rot="16200000" flipH="1">
              <a:off x="4572000" y="3200401"/>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57" name="Straight Connector 256"/>
            <p:cNvCxnSpPr/>
            <p:nvPr/>
          </p:nvCxnSpPr>
          <p:spPr>
            <a:xfrm rot="16200000" flipH="1">
              <a:off x="3733800" y="3352800"/>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58" name="Straight Connector 257"/>
            <p:cNvCxnSpPr/>
            <p:nvPr/>
          </p:nvCxnSpPr>
          <p:spPr>
            <a:xfrm rot="5400000">
              <a:off x="3619500" y="3314700"/>
              <a:ext cx="6858000"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59" name="Straight Connector 258"/>
            <p:cNvCxnSpPr/>
            <p:nvPr/>
          </p:nvCxnSpPr>
          <p:spPr>
            <a:xfrm rot="16200000" flipH="1">
              <a:off x="4214813" y="3252788"/>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60" name="Straight Connector 259"/>
            <p:cNvCxnSpPr/>
            <p:nvPr/>
          </p:nvCxnSpPr>
          <p:spPr>
            <a:xfrm rot="16200000" flipH="1">
              <a:off x="4751070" y="3326131"/>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1" name="Straight Connector 260"/>
            <p:cNvCxnSpPr/>
            <p:nvPr/>
          </p:nvCxnSpPr>
          <p:spPr>
            <a:xfrm rot="16200000" flipH="1">
              <a:off x="4343400" y="3352801"/>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2" name="Straight Connector 261"/>
            <p:cNvCxnSpPr/>
            <p:nvPr/>
          </p:nvCxnSpPr>
          <p:spPr>
            <a:xfrm rot="16200000" flipH="1">
              <a:off x="4572000" y="3352801"/>
              <a:ext cx="6858000"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64" name="Straight Connector 263"/>
            <p:cNvCxnSpPr/>
            <p:nvPr/>
          </p:nvCxnSpPr>
          <p:spPr>
            <a:xfrm rot="16200000" flipH="1">
              <a:off x="5257800" y="3352802"/>
              <a:ext cx="6858000"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5" name="Straight Connector 264"/>
            <p:cNvCxnSpPr/>
            <p:nvPr/>
          </p:nvCxnSpPr>
          <p:spPr>
            <a:xfrm rot="16200000" flipH="1">
              <a:off x="5067300" y="3238502"/>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66" name="Straight Connector 265"/>
            <p:cNvCxnSpPr/>
            <p:nvPr/>
          </p:nvCxnSpPr>
          <p:spPr>
            <a:xfrm rot="5400000">
              <a:off x="5219700" y="3238502"/>
              <a:ext cx="6858000" cy="381000"/>
            </a:xfrm>
            <a:prstGeom prst="line">
              <a:avLst/>
            </a:prstGeom>
            <a:ln w="5080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267" name="Straight Connector 266"/>
            <p:cNvCxnSpPr/>
            <p:nvPr/>
          </p:nvCxnSpPr>
          <p:spPr>
            <a:xfrm rot="16200000" flipH="1">
              <a:off x="4876801" y="3352801"/>
              <a:ext cx="6858000"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268" name="Straight Connector 267"/>
            <p:cNvCxnSpPr/>
            <p:nvPr/>
          </p:nvCxnSpPr>
          <p:spPr>
            <a:xfrm rot="5400000">
              <a:off x="5527994" y="3318196"/>
              <a:ext cx="6888479"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70" name="Straight Connector 269"/>
            <p:cNvCxnSpPr/>
            <p:nvPr/>
          </p:nvCxnSpPr>
          <p:spPr>
            <a:xfrm rot="5400000">
              <a:off x="4850130" y="3227072"/>
              <a:ext cx="6858000"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71" name="Straight Connector 270"/>
            <p:cNvCxnSpPr/>
            <p:nvPr/>
          </p:nvCxnSpPr>
          <p:spPr>
            <a:xfrm rot="16200000" flipH="1">
              <a:off x="4751070" y="3326132"/>
              <a:ext cx="6858000"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8" name="Straight Connector 277"/>
            <p:cNvCxnSpPr/>
            <p:nvPr/>
          </p:nvCxnSpPr>
          <p:spPr>
            <a:xfrm rot="5400000">
              <a:off x="5562599" y="3429001"/>
              <a:ext cx="685800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83" name="Straight Connector 282"/>
            <p:cNvCxnSpPr/>
            <p:nvPr/>
          </p:nvCxnSpPr>
          <p:spPr>
            <a:xfrm rot="5400000">
              <a:off x="2552700" y="3390900"/>
              <a:ext cx="6858000"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289" name="Straight Connector 288"/>
            <p:cNvCxnSpPr/>
            <p:nvPr/>
          </p:nvCxnSpPr>
          <p:spPr>
            <a:xfrm rot="16200000" flipH="1">
              <a:off x="3048000" y="3352800"/>
              <a:ext cx="6858000"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2" name="Straight Connector 291"/>
            <p:cNvCxnSpPr/>
            <p:nvPr/>
          </p:nvCxnSpPr>
          <p:spPr>
            <a:xfrm rot="16200000" flipH="1">
              <a:off x="3238500" y="3238500"/>
              <a:ext cx="6858000"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294" name="Straight Connector 293"/>
            <p:cNvCxnSpPr/>
            <p:nvPr/>
          </p:nvCxnSpPr>
          <p:spPr>
            <a:xfrm rot="5400000">
              <a:off x="2133600" y="3276600"/>
              <a:ext cx="6858000"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298" name="Straight Connector 297"/>
            <p:cNvCxnSpPr/>
            <p:nvPr/>
          </p:nvCxnSpPr>
          <p:spPr>
            <a:xfrm rot="16200000" flipH="1">
              <a:off x="3148013" y="3252789"/>
              <a:ext cx="6858000"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299" name="Straight Connector 298"/>
            <p:cNvCxnSpPr/>
            <p:nvPr/>
          </p:nvCxnSpPr>
          <p:spPr>
            <a:xfrm rot="5400000">
              <a:off x="3771900" y="3238500"/>
              <a:ext cx="6858000"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2" name="Straight Connector 301"/>
            <p:cNvCxnSpPr/>
            <p:nvPr/>
          </p:nvCxnSpPr>
          <p:spPr>
            <a:xfrm rot="5400000">
              <a:off x="4229100" y="2933700"/>
              <a:ext cx="6858000"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07" name="Straight Connector 306"/>
            <p:cNvCxnSpPr/>
            <p:nvPr/>
          </p:nvCxnSpPr>
          <p:spPr>
            <a:xfrm rot="16200000" flipH="1">
              <a:off x="1371600" y="3200403"/>
              <a:ext cx="6858000"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p:txBody>
          <a:bodyPr/>
          <a:lstStyle/>
          <a:p>
            <a:fld id="{1D8BD707-D9CF-40AE-B4C6-C98DA3205C09}" type="datetimeFigureOut">
              <a:rPr lang="en-US" smtClean="0"/>
              <a:pPr/>
              <a:t>6/11/2015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
        <p:nvSpPr>
          <p:cNvPr id="113" name="Rectangle 112"/>
          <p:cNvSpPr/>
          <p:nvPr/>
        </p:nvSpPr>
        <p:spPr>
          <a:xfrm>
            <a:off x="0" y="1428750"/>
            <a:ext cx="4953000" cy="2343150"/>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grpSp>
        <p:nvGrpSpPr>
          <p:cNvPr id="94" name="Group 93"/>
          <p:cNvGrpSpPr/>
          <p:nvPr/>
        </p:nvGrpSpPr>
        <p:grpSpPr>
          <a:xfrm>
            <a:off x="0" y="1543050"/>
            <a:ext cx="4801394" cy="2115741"/>
            <a:chOff x="0" y="2057400"/>
            <a:chExt cx="4801394" cy="2820988"/>
          </a:xfrm>
        </p:grpSpPr>
        <p:cxnSp>
          <p:nvCxnSpPr>
            <p:cNvPr id="117" name="Straight Connector 116"/>
            <p:cNvCxnSpPr/>
            <p:nvPr/>
          </p:nvCxnSpPr>
          <p:spPr>
            <a:xfrm>
              <a:off x="0" y="20574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18" name="Straight Connector 117"/>
            <p:cNvCxnSpPr/>
            <p:nvPr/>
          </p:nvCxnSpPr>
          <p:spPr>
            <a:xfrm>
              <a:off x="0" y="4876800"/>
              <a:ext cx="4800600" cy="1588"/>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rot="5400000">
              <a:off x="3391694" y="3467100"/>
              <a:ext cx="2818606"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228600" y="1597819"/>
            <a:ext cx="4419600" cy="1200245"/>
          </a:xfrm>
        </p:spPr>
        <p:txBody>
          <a:bodyPr anchor="b">
            <a:normAutofit/>
          </a:bodyPr>
          <a:lstStyle>
            <a:lvl1pPr algn="l">
              <a:defRPr sz="3600" b="1" cap="none" spc="40" baseline="0">
                <a:ln w="13335" cmpd="sng">
                  <a:solidFill>
                    <a:schemeClr val="accent1">
                      <a:lumMod val="50000"/>
                    </a:schemeClr>
                  </a:solidFill>
                  <a:prstDash val="solid"/>
                </a:ln>
                <a:solidFill>
                  <a:schemeClr val="accent6">
                    <a:tint val="1000"/>
                  </a:schemeClr>
                </a:solidFill>
                <a:effectLst/>
              </a:defRPr>
            </a:lvl1pPr>
          </a:lstStyle>
          <a:p>
            <a:r>
              <a:rPr lang="en-US" smtClean="0"/>
              <a:t>Click to edit Master title style</a:t>
            </a:r>
            <a:endParaRPr lang="en-US" dirty="0"/>
          </a:p>
        </p:txBody>
      </p:sp>
      <p:sp>
        <p:nvSpPr>
          <p:cNvPr id="3" name="Subtitle 2"/>
          <p:cNvSpPr>
            <a:spLocks noGrp="1"/>
          </p:cNvSpPr>
          <p:nvPr>
            <p:ph type="subTitle" idx="1"/>
          </p:nvPr>
        </p:nvSpPr>
        <p:spPr>
          <a:xfrm>
            <a:off x="228600" y="2800350"/>
            <a:ext cx="4419600" cy="800100"/>
          </a:xfrm>
        </p:spPr>
        <p:txBody>
          <a:bodyPr>
            <a:normAutofit/>
          </a:bodyPr>
          <a:lstStyle>
            <a:lvl1pPr marL="0" indent="0" algn="l">
              <a:buNone/>
              <a:defRPr sz="22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05979"/>
            <a:ext cx="2057400" cy="438864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05979"/>
            <a:ext cx="6019800" cy="43886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6/11/2015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grpSp>
        <p:nvGrpSpPr>
          <p:cNvPr id="7" name="Group 92"/>
          <p:cNvGrpSpPr/>
          <p:nvPr/>
        </p:nvGrpSpPr>
        <p:grpSpPr>
          <a:xfrm>
            <a:off x="2" y="-22858"/>
            <a:ext cx="9067799" cy="3634740"/>
            <a:chOff x="1" y="-30477"/>
            <a:chExt cx="9067799" cy="4526277"/>
          </a:xfrm>
        </p:grpSpPr>
        <p:cxnSp>
          <p:nvCxnSpPr>
            <p:cNvPr id="8" name="Straight Connector 7"/>
            <p:cNvCxnSpPr/>
            <p:nvPr/>
          </p:nvCxnSpPr>
          <p:spPr>
            <a:xfrm rot="16200000" flipH="1">
              <a:off x="-2716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Straight Connector 8"/>
            <p:cNvCxnSpPr/>
            <p:nvPr/>
          </p:nvCxnSpPr>
          <p:spPr>
            <a:xfrm rot="16200000" flipH="1">
              <a:off x="-4621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Straight Connector 9"/>
            <p:cNvCxnSpPr/>
            <p:nvPr/>
          </p:nvCxnSpPr>
          <p:spPr>
            <a:xfrm rot="5400000">
              <a:off x="-30976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5400000">
              <a:off x="-206236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rot="16200000" flipH="1">
              <a:off x="-213856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rot="16200000" flipH="1">
              <a:off x="-195465" y="1785212"/>
              <a:ext cx="4505731" cy="9144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6200000" flipH="1">
              <a:off x="-164326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5400000">
              <a:off x="-1528964"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6200000" flipH="1">
              <a:off x="-95746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6200000" flipH="1">
              <a:off x="-194806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6200000" flipH="1">
              <a:off x="-652664" y="2166211"/>
              <a:ext cx="4505731" cy="152401"/>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rot="16200000" flipH="1">
              <a:off x="-16432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0" name="Straight Connector 19"/>
            <p:cNvCxnSpPr/>
            <p:nvPr/>
          </p:nvCxnSpPr>
          <p:spPr>
            <a:xfrm rot="16200000" flipH="1">
              <a:off x="-1790700" y="2019300"/>
              <a:ext cx="4495800" cy="4572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p:cNvCxnSpPr/>
            <p:nvPr/>
          </p:nvCxnSpPr>
          <p:spPr>
            <a:xfrm rot="5400000">
              <a:off x="-55551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22" name="Straight Connector 21"/>
            <p:cNvCxnSpPr/>
            <p:nvPr/>
          </p:nvCxnSpPr>
          <p:spPr>
            <a:xfrm rot="5400000">
              <a:off x="340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3" name="Straight Connector 22"/>
            <p:cNvCxnSpPr/>
            <p:nvPr/>
          </p:nvCxnSpPr>
          <p:spPr>
            <a:xfrm rot="5400000">
              <a:off x="26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4" name="Straight Connector 23"/>
            <p:cNvCxnSpPr/>
            <p:nvPr/>
          </p:nvCxnSpPr>
          <p:spPr>
            <a:xfrm rot="5400000">
              <a:off x="-67933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25" name="Straight Connector 24"/>
            <p:cNvCxnSpPr/>
            <p:nvPr/>
          </p:nvCxnSpPr>
          <p:spPr>
            <a:xfrm rot="16200000" flipH="1">
              <a:off x="-1467052"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26" name="Straight Connector 25"/>
            <p:cNvCxnSpPr/>
            <p:nvPr/>
          </p:nvCxnSpPr>
          <p:spPr>
            <a:xfrm rot="16200000" flipH="1">
              <a:off x="-77839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27" name="Straight Connector 26"/>
            <p:cNvCxnSpPr/>
            <p:nvPr/>
          </p:nvCxnSpPr>
          <p:spPr>
            <a:xfrm rot="16200000" flipH="1">
              <a:off x="-118606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28" name="Straight Connector 27"/>
            <p:cNvCxnSpPr/>
            <p:nvPr/>
          </p:nvCxnSpPr>
          <p:spPr>
            <a:xfrm rot="16200000" flipH="1">
              <a:off x="-95746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29" name="Straight Connector 28"/>
            <p:cNvCxnSpPr/>
            <p:nvPr/>
          </p:nvCxnSpPr>
          <p:spPr>
            <a:xfrm rot="16200000" flipH="1">
              <a:off x="22429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0" name="Straight Connector 29"/>
            <p:cNvCxnSpPr/>
            <p:nvPr/>
          </p:nvCxnSpPr>
          <p:spPr>
            <a:xfrm rot="16200000" flipH="1">
              <a:off x="20524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1" name="Straight Connector 30"/>
            <p:cNvCxnSpPr/>
            <p:nvPr/>
          </p:nvCxnSpPr>
          <p:spPr>
            <a:xfrm rot="5400000">
              <a:off x="2204835" y="2051912"/>
              <a:ext cx="4505731" cy="3810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2" name="Straight Connector 31"/>
            <p:cNvCxnSpPr/>
            <p:nvPr/>
          </p:nvCxnSpPr>
          <p:spPr>
            <a:xfrm rot="5400000">
              <a:off x="452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3" name="Straight Connector 32"/>
            <p:cNvCxnSpPr/>
            <p:nvPr/>
          </p:nvCxnSpPr>
          <p:spPr>
            <a:xfrm rot="16200000" flipH="1">
              <a:off x="376035"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4" name="Straight Connector 33"/>
            <p:cNvCxnSpPr/>
            <p:nvPr/>
          </p:nvCxnSpPr>
          <p:spPr>
            <a:xfrm rot="5400000">
              <a:off x="1023735" y="2242139"/>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rot="16200000" flipH="1">
              <a:off x="871335" y="2013812"/>
              <a:ext cx="4505731" cy="4572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rot="5400000">
              <a:off x="985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37" name="Straight Connector 36"/>
            <p:cNvCxnSpPr/>
            <p:nvPr/>
          </p:nvCxnSpPr>
          <p:spPr>
            <a:xfrm rot="16200000" flipH="1">
              <a:off x="1557135" y="2013812"/>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p:cNvCxnSpPr/>
            <p:nvPr/>
          </p:nvCxnSpPr>
          <p:spPr>
            <a:xfrm rot="16200000" flipH="1">
              <a:off x="5665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39" name="Straight Connector 38"/>
            <p:cNvCxnSpPr/>
            <p:nvPr/>
          </p:nvCxnSpPr>
          <p:spPr>
            <a:xfrm rot="16200000" flipH="1">
              <a:off x="1861936" y="2166211"/>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40" name="Straight Connector 39"/>
            <p:cNvCxnSpPr/>
            <p:nvPr/>
          </p:nvCxnSpPr>
          <p:spPr>
            <a:xfrm rot="16200000" flipH="1">
              <a:off x="8713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rot="5400000">
              <a:off x="1474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42" name="Straight Connector 41"/>
            <p:cNvCxnSpPr/>
            <p:nvPr/>
          </p:nvCxnSpPr>
          <p:spPr>
            <a:xfrm rot="5400000">
              <a:off x="1959090" y="1535657"/>
              <a:ext cx="4505731" cy="1413510"/>
            </a:xfrm>
            <a:prstGeom prst="line">
              <a:avLst/>
            </a:prstGeom>
            <a:ln>
              <a:solidFill>
                <a:schemeClr val="accent1">
                  <a:alpha val="39000"/>
                </a:schemeClr>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rot="5400000">
              <a:off x="2548687" y="2090964"/>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44" name="Straight Connector 43"/>
            <p:cNvCxnSpPr/>
            <p:nvPr/>
          </p:nvCxnSpPr>
          <p:spPr>
            <a:xfrm rot="5400000">
              <a:off x="27763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5" name="Straight Connector 44"/>
            <p:cNvCxnSpPr/>
            <p:nvPr/>
          </p:nvCxnSpPr>
          <p:spPr>
            <a:xfrm rot="5400000">
              <a:off x="183526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46" name="Straight Connector 45"/>
            <p:cNvCxnSpPr/>
            <p:nvPr/>
          </p:nvCxnSpPr>
          <p:spPr>
            <a:xfrm rot="16200000" flipH="1">
              <a:off x="1047548" y="2066200"/>
              <a:ext cx="4505731" cy="352425"/>
            </a:xfrm>
            <a:prstGeom prst="line">
              <a:avLst/>
            </a:prstGeom>
            <a:ln w="15875"/>
          </p:spPr>
          <p:style>
            <a:lnRef idx="1">
              <a:schemeClr val="accent1"/>
            </a:lnRef>
            <a:fillRef idx="0">
              <a:schemeClr val="accent1"/>
            </a:fillRef>
            <a:effectRef idx="0">
              <a:schemeClr val="accent1"/>
            </a:effectRef>
            <a:fontRef idx="minor">
              <a:schemeClr val="tx1"/>
            </a:fontRef>
          </p:style>
        </p:cxnSp>
        <p:cxnSp>
          <p:nvCxnSpPr>
            <p:cNvPr id="47" name="Straight Connector 46"/>
            <p:cNvCxnSpPr/>
            <p:nvPr/>
          </p:nvCxnSpPr>
          <p:spPr>
            <a:xfrm rot="16200000" flipH="1">
              <a:off x="1736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48" name="Straight Connector 47"/>
            <p:cNvCxnSpPr/>
            <p:nvPr/>
          </p:nvCxnSpPr>
          <p:spPr>
            <a:xfrm rot="16200000" flipH="1">
              <a:off x="1328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49" name="Straight Connector 48"/>
            <p:cNvCxnSpPr/>
            <p:nvPr/>
          </p:nvCxnSpPr>
          <p:spPr>
            <a:xfrm rot="16200000" flipH="1">
              <a:off x="1557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0" name="Straight Connector 49"/>
            <p:cNvCxnSpPr/>
            <p:nvPr/>
          </p:nvCxnSpPr>
          <p:spPr>
            <a:xfrm rot="16200000" flipH="1">
              <a:off x="39193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51" name="Straight Connector 50"/>
            <p:cNvCxnSpPr/>
            <p:nvPr/>
          </p:nvCxnSpPr>
          <p:spPr>
            <a:xfrm rot="16200000" flipH="1">
              <a:off x="3271636"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2" name="Straight Connector 51"/>
            <p:cNvCxnSpPr/>
            <p:nvPr/>
          </p:nvCxnSpPr>
          <p:spPr>
            <a:xfrm rot="5400000">
              <a:off x="38812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3" name="Straight Connector 52"/>
            <p:cNvCxnSpPr/>
            <p:nvPr/>
          </p:nvCxnSpPr>
          <p:spPr>
            <a:xfrm rot="5400000">
              <a:off x="3004936" y="2090012"/>
              <a:ext cx="4505730" cy="3048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54" name="Straight Connector 53"/>
            <p:cNvCxnSpPr/>
            <p:nvPr/>
          </p:nvCxnSpPr>
          <p:spPr>
            <a:xfrm rot="16200000" flipH="1">
              <a:off x="22429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55" name="Straight Connector 54"/>
            <p:cNvCxnSpPr/>
            <p:nvPr/>
          </p:nvCxnSpPr>
          <p:spPr>
            <a:xfrm rot="16200000" flipH="1">
              <a:off x="35383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56" name="Straight Connector 55"/>
            <p:cNvCxnSpPr/>
            <p:nvPr/>
          </p:nvCxnSpPr>
          <p:spPr>
            <a:xfrm rot="5400000">
              <a:off x="3822180" y="1535657"/>
              <a:ext cx="4505731" cy="1413510"/>
            </a:xfrm>
            <a:prstGeom prst="line">
              <a:avLst/>
            </a:prstGeom>
            <a:ln>
              <a:solidFill>
                <a:schemeClr val="accent1">
                  <a:alpha val="56000"/>
                </a:schemeClr>
              </a:solidFill>
            </a:ln>
          </p:spPr>
          <p:style>
            <a:lnRef idx="1">
              <a:schemeClr val="accent1"/>
            </a:lnRef>
            <a:fillRef idx="0">
              <a:schemeClr val="accent1"/>
            </a:fillRef>
            <a:effectRef idx="0">
              <a:schemeClr val="accent1"/>
            </a:effectRef>
            <a:fontRef idx="minor">
              <a:schemeClr val="tx1"/>
            </a:fontRef>
          </p:style>
        </p:cxnSp>
        <p:cxnSp>
          <p:nvCxnSpPr>
            <p:cNvPr id="57" name="Straight Connector 56"/>
            <p:cNvCxnSpPr/>
            <p:nvPr/>
          </p:nvCxnSpPr>
          <p:spPr>
            <a:xfrm rot="5400000">
              <a:off x="4225087" y="2090965"/>
              <a:ext cx="4505731" cy="302895"/>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58" name="Straight Connector 57"/>
            <p:cNvCxnSpPr/>
            <p:nvPr/>
          </p:nvCxnSpPr>
          <p:spPr>
            <a:xfrm rot="5400000">
              <a:off x="4071735" y="2090012"/>
              <a:ext cx="4505731" cy="304800"/>
            </a:xfrm>
            <a:prstGeom prst="line">
              <a:avLst/>
            </a:prstGeom>
          </p:spPr>
          <p:style>
            <a:lnRef idx="1">
              <a:schemeClr val="accent1"/>
            </a:lnRef>
            <a:fillRef idx="0">
              <a:schemeClr val="accent1"/>
            </a:fillRef>
            <a:effectRef idx="0">
              <a:schemeClr val="accent1"/>
            </a:effectRef>
            <a:fontRef idx="minor">
              <a:schemeClr val="tx1"/>
            </a:fontRef>
          </p:style>
        </p:cxnSp>
        <p:cxnSp>
          <p:nvCxnSpPr>
            <p:cNvPr id="59" name="Straight Connector 58"/>
            <p:cNvCxnSpPr/>
            <p:nvPr/>
          </p:nvCxnSpPr>
          <p:spPr>
            <a:xfrm rot="5400000">
              <a:off x="3565005" y="2040482"/>
              <a:ext cx="4505731" cy="40386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rot="16200000" flipH="1">
              <a:off x="34126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rot="16200000" flipH="1">
              <a:off x="2928735" y="2166212"/>
              <a:ext cx="4505731" cy="152400"/>
            </a:xfrm>
            <a:prstGeom prst="line">
              <a:avLst/>
            </a:prstGeom>
            <a:ln w="57150">
              <a:solidFill>
                <a:schemeClr val="accent1">
                  <a:alpha val="30000"/>
                </a:scheme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p:cNvCxnSpPr/>
            <p:nvPr/>
          </p:nvCxnSpPr>
          <p:spPr>
            <a:xfrm rot="16200000" flipH="1">
              <a:off x="3081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63" name="Straight Connector 62"/>
            <p:cNvCxnSpPr/>
            <p:nvPr/>
          </p:nvCxnSpPr>
          <p:spPr>
            <a:xfrm rot="5400000">
              <a:off x="4643235" y="2128112"/>
              <a:ext cx="4505731" cy="228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rot="16200000" flipH="1">
              <a:off x="4643234" y="2128112"/>
              <a:ext cx="4505731" cy="228600"/>
            </a:xfrm>
            <a:prstGeom prst="line">
              <a:avLst/>
            </a:prstGeom>
          </p:spPr>
          <p:style>
            <a:lnRef idx="1">
              <a:schemeClr val="accent1"/>
            </a:lnRef>
            <a:fillRef idx="0">
              <a:schemeClr val="accent1"/>
            </a:fillRef>
            <a:effectRef idx="0">
              <a:schemeClr val="accent1"/>
            </a:effectRef>
            <a:fontRef idx="minor">
              <a:schemeClr val="tx1"/>
            </a:fontRef>
          </p:style>
        </p:cxnSp>
        <p:cxnSp>
          <p:nvCxnSpPr>
            <p:cNvPr id="65" name="Straight Connector 64"/>
            <p:cNvCxnSpPr/>
            <p:nvPr/>
          </p:nvCxnSpPr>
          <p:spPr>
            <a:xfrm rot="5400000">
              <a:off x="5214735" y="2242140"/>
              <a:ext cx="4505731" cy="1588"/>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66" name="Straight Connector 65"/>
            <p:cNvCxnSpPr/>
            <p:nvPr/>
          </p:nvCxnSpPr>
          <p:spPr>
            <a:xfrm rot="16200000" flipH="1">
              <a:off x="5062335" y="2013812"/>
              <a:ext cx="4505731" cy="457200"/>
            </a:xfrm>
            <a:prstGeom prst="line">
              <a:avLst/>
            </a:prstGeom>
            <a:ln>
              <a:solidFill>
                <a:schemeClr val="accent1">
                  <a:alpha val="90000"/>
                </a:schemeClr>
              </a:solidFill>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rot="5400000">
              <a:off x="5176636" y="2051912"/>
              <a:ext cx="4505731" cy="381000"/>
            </a:xfrm>
            <a:prstGeom prst="line">
              <a:avLst/>
            </a:prstGeom>
            <a:ln w="12700"/>
          </p:spPr>
          <p:style>
            <a:lnRef idx="1">
              <a:schemeClr val="accent1"/>
            </a:lnRef>
            <a:fillRef idx="0">
              <a:schemeClr val="accent1"/>
            </a:fillRef>
            <a:effectRef idx="0">
              <a:schemeClr val="accent1"/>
            </a:effectRef>
            <a:fontRef idx="minor">
              <a:schemeClr val="tx1"/>
            </a:fontRef>
          </p:style>
        </p:cxnSp>
        <p:cxnSp>
          <p:nvCxnSpPr>
            <p:cNvPr id="68" name="Straight Connector 67"/>
            <p:cNvCxnSpPr/>
            <p:nvPr/>
          </p:nvCxnSpPr>
          <p:spPr>
            <a:xfrm rot="16200000" flipH="1">
              <a:off x="5748135" y="2013813"/>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69" name="Straight Connector 68"/>
            <p:cNvCxnSpPr/>
            <p:nvPr/>
          </p:nvCxnSpPr>
          <p:spPr>
            <a:xfrm rot="16200000" flipH="1">
              <a:off x="49099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0" name="Straight Connector 69"/>
            <p:cNvCxnSpPr/>
            <p:nvPr/>
          </p:nvCxnSpPr>
          <p:spPr>
            <a:xfrm rot="5400000">
              <a:off x="4795635" y="2128112"/>
              <a:ext cx="4505731" cy="228600"/>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71" name="Straight Connector 70"/>
            <p:cNvCxnSpPr/>
            <p:nvPr/>
          </p:nvCxnSpPr>
          <p:spPr>
            <a:xfrm rot="16200000" flipH="1">
              <a:off x="53909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p:cNvCxnSpPr/>
            <p:nvPr/>
          </p:nvCxnSpPr>
          <p:spPr>
            <a:xfrm rot="16200000" flipH="1">
              <a:off x="5927205" y="2139542"/>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73" name="Straight Connector 72"/>
            <p:cNvCxnSpPr/>
            <p:nvPr/>
          </p:nvCxnSpPr>
          <p:spPr>
            <a:xfrm rot="16200000" flipH="1">
              <a:off x="5519535" y="2166212"/>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rot="16200000" flipH="1">
              <a:off x="5748135" y="2166212"/>
              <a:ext cx="4505731" cy="152400"/>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75" name="Straight Connector 74"/>
            <p:cNvCxnSpPr/>
            <p:nvPr/>
          </p:nvCxnSpPr>
          <p:spPr>
            <a:xfrm rot="16200000" flipH="1">
              <a:off x="6433935" y="2166213"/>
              <a:ext cx="4505731" cy="1524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6" name="Straight Connector 75"/>
            <p:cNvCxnSpPr/>
            <p:nvPr/>
          </p:nvCxnSpPr>
          <p:spPr>
            <a:xfrm rot="16200000" flipH="1">
              <a:off x="62434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7" name="Straight Connector 76"/>
            <p:cNvCxnSpPr/>
            <p:nvPr/>
          </p:nvCxnSpPr>
          <p:spPr>
            <a:xfrm rot="5400000">
              <a:off x="6395835" y="2051913"/>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78" name="Straight Connector 77"/>
            <p:cNvCxnSpPr/>
            <p:nvPr/>
          </p:nvCxnSpPr>
          <p:spPr>
            <a:xfrm rot="16200000" flipH="1">
              <a:off x="6052936" y="2166212"/>
              <a:ext cx="4505731" cy="152401"/>
            </a:xfrm>
            <a:prstGeom prst="line">
              <a:avLst/>
            </a:prstGeom>
          </p:spPr>
          <p:style>
            <a:lnRef idx="1">
              <a:schemeClr val="accent1"/>
            </a:lnRef>
            <a:fillRef idx="0">
              <a:schemeClr val="accent1"/>
            </a:fillRef>
            <a:effectRef idx="0">
              <a:schemeClr val="accent1"/>
            </a:effectRef>
            <a:fontRef idx="minor">
              <a:schemeClr val="tx1"/>
            </a:fontRef>
          </p:style>
        </p:cxnSp>
        <p:cxnSp>
          <p:nvCxnSpPr>
            <p:cNvPr id="79" name="Straight Connector 78"/>
            <p:cNvCxnSpPr/>
            <p:nvPr/>
          </p:nvCxnSpPr>
          <p:spPr>
            <a:xfrm rot="5400000">
              <a:off x="6709356" y="2136834"/>
              <a:ext cx="4525755" cy="191133"/>
            </a:xfrm>
            <a:prstGeom prst="line">
              <a:avLst/>
            </a:prstGeom>
            <a:effectLst/>
          </p:spPr>
          <p:style>
            <a:lnRef idx="1">
              <a:schemeClr val="accent1"/>
            </a:lnRef>
            <a:fillRef idx="0">
              <a:schemeClr val="accent1"/>
            </a:fillRef>
            <a:effectRef idx="0">
              <a:schemeClr val="accent1"/>
            </a:effectRef>
            <a:fontRef idx="minor">
              <a:schemeClr val="tx1"/>
            </a:fontRef>
          </p:style>
        </p:cxnSp>
        <p:cxnSp>
          <p:nvCxnSpPr>
            <p:cNvPr id="80" name="Straight Connector 79"/>
            <p:cNvCxnSpPr/>
            <p:nvPr/>
          </p:nvCxnSpPr>
          <p:spPr>
            <a:xfrm rot="5400000">
              <a:off x="6026265" y="2040483"/>
              <a:ext cx="4505731" cy="40386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1" name="Straight Connector 80"/>
            <p:cNvCxnSpPr/>
            <p:nvPr/>
          </p:nvCxnSpPr>
          <p:spPr>
            <a:xfrm rot="16200000" flipH="1">
              <a:off x="5927205" y="2139543"/>
              <a:ext cx="4505731" cy="205740"/>
            </a:xfrm>
            <a:prstGeom prst="line">
              <a:avLst/>
            </a:prstGeom>
          </p:spPr>
          <p:style>
            <a:lnRef idx="1">
              <a:schemeClr val="accent1"/>
            </a:lnRef>
            <a:fillRef idx="0">
              <a:schemeClr val="accent1"/>
            </a:fillRef>
            <a:effectRef idx="0">
              <a:schemeClr val="accent1"/>
            </a:effectRef>
            <a:fontRef idx="minor">
              <a:schemeClr val="tx1"/>
            </a:fontRef>
          </p:style>
        </p:cxnSp>
        <p:cxnSp>
          <p:nvCxnSpPr>
            <p:cNvPr id="82" name="Straight Connector 81"/>
            <p:cNvCxnSpPr/>
            <p:nvPr/>
          </p:nvCxnSpPr>
          <p:spPr>
            <a:xfrm rot="5400000">
              <a:off x="6738734" y="2242140"/>
              <a:ext cx="4505732" cy="1588"/>
            </a:xfrm>
            <a:prstGeom prst="line">
              <a:avLst/>
            </a:prstGeom>
            <a:ln w="15875">
              <a:solidFill>
                <a:schemeClr val="accent1"/>
              </a:solidFill>
            </a:ln>
          </p:spPr>
          <p:style>
            <a:lnRef idx="1">
              <a:schemeClr val="accent1"/>
            </a:lnRef>
            <a:fillRef idx="0">
              <a:schemeClr val="accent1"/>
            </a:fillRef>
            <a:effectRef idx="0">
              <a:schemeClr val="accent1"/>
            </a:effectRef>
            <a:fontRef idx="minor">
              <a:schemeClr val="tx1"/>
            </a:fontRef>
          </p:style>
        </p:cxnSp>
        <p:cxnSp>
          <p:nvCxnSpPr>
            <p:cNvPr id="83" name="Straight Connector 82"/>
            <p:cNvCxnSpPr/>
            <p:nvPr/>
          </p:nvCxnSpPr>
          <p:spPr>
            <a:xfrm rot="5400000">
              <a:off x="3728835" y="2204312"/>
              <a:ext cx="4505731" cy="76200"/>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cxnSp>
          <p:nvCxnSpPr>
            <p:cNvPr id="84" name="Straight Connector 83"/>
            <p:cNvCxnSpPr/>
            <p:nvPr/>
          </p:nvCxnSpPr>
          <p:spPr>
            <a:xfrm rot="16200000" flipH="1">
              <a:off x="4224135" y="2166212"/>
              <a:ext cx="4505731" cy="1524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5" name="Straight Connector 84"/>
            <p:cNvCxnSpPr/>
            <p:nvPr/>
          </p:nvCxnSpPr>
          <p:spPr>
            <a:xfrm rot="16200000" flipH="1">
              <a:off x="4414635" y="2051912"/>
              <a:ext cx="4505731" cy="381000"/>
            </a:xfrm>
            <a:prstGeom prst="line">
              <a:avLst/>
            </a:prstGeom>
            <a:ln w="19050">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86" name="Straight Connector 85"/>
            <p:cNvCxnSpPr/>
            <p:nvPr/>
          </p:nvCxnSpPr>
          <p:spPr>
            <a:xfrm rot="5400000">
              <a:off x="3309735" y="2090012"/>
              <a:ext cx="4505731" cy="304800"/>
            </a:xfrm>
            <a:prstGeom prst="line">
              <a:avLst/>
            </a:prstGeom>
            <a:ln w="47625">
              <a:solidFill>
                <a:schemeClr val="accent1">
                  <a:alpha val="63000"/>
                </a:schemeClr>
              </a:solidFill>
            </a:ln>
          </p:spPr>
          <p:style>
            <a:lnRef idx="1">
              <a:schemeClr val="accent1"/>
            </a:lnRef>
            <a:fillRef idx="0">
              <a:schemeClr val="accent1"/>
            </a:fillRef>
            <a:effectRef idx="0">
              <a:schemeClr val="accent1"/>
            </a:effectRef>
            <a:fontRef idx="minor">
              <a:schemeClr val="tx1"/>
            </a:fontRef>
          </p:style>
        </p:cxnSp>
        <p:cxnSp>
          <p:nvCxnSpPr>
            <p:cNvPr id="87" name="Straight Connector 86"/>
            <p:cNvCxnSpPr/>
            <p:nvPr/>
          </p:nvCxnSpPr>
          <p:spPr>
            <a:xfrm rot="16200000" flipH="1">
              <a:off x="4324148" y="2066200"/>
              <a:ext cx="4505731" cy="352425"/>
            </a:xfrm>
            <a:prstGeom prst="line">
              <a:avLst/>
            </a:prstGeom>
            <a:ln w="15875">
              <a:solidFill>
                <a:schemeClr val="accent1">
                  <a:alpha val="72000"/>
                </a:schemeClr>
              </a:solidFill>
            </a:ln>
          </p:spPr>
          <p:style>
            <a:lnRef idx="1">
              <a:schemeClr val="accent1"/>
            </a:lnRef>
            <a:fillRef idx="0">
              <a:schemeClr val="accent1"/>
            </a:fillRef>
            <a:effectRef idx="0">
              <a:schemeClr val="accent1"/>
            </a:effectRef>
            <a:fontRef idx="minor">
              <a:schemeClr val="tx1"/>
            </a:fontRef>
          </p:style>
        </p:cxnSp>
        <p:cxnSp>
          <p:nvCxnSpPr>
            <p:cNvPr id="88" name="Straight Connector 87"/>
            <p:cNvCxnSpPr/>
            <p:nvPr/>
          </p:nvCxnSpPr>
          <p:spPr>
            <a:xfrm rot="5400000">
              <a:off x="4948035" y="2051912"/>
              <a:ext cx="4505731" cy="381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9" name="Straight Connector 88"/>
            <p:cNvCxnSpPr/>
            <p:nvPr/>
          </p:nvCxnSpPr>
          <p:spPr>
            <a:xfrm rot="5400000">
              <a:off x="5405235" y="1747112"/>
              <a:ext cx="4505731" cy="990600"/>
            </a:xfrm>
            <a:prstGeom prst="line">
              <a:avLst/>
            </a:prstGeom>
            <a:ln w="28575">
              <a:solidFill>
                <a:schemeClr val="accent1">
                  <a:alpha val="58000"/>
                </a:schemeClr>
              </a:solidFill>
            </a:ln>
          </p:spPr>
          <p:style>
            <a:lnRef idx="1">
              <a:schemeClr val="accent1"/>
            </a:lnRef>
            <a:fillRef idx="0">
              <a:schemeClr val="accent1"/>
            </a:fillRef>
            <a:effectRef idx="0">
              <a:schemeClr val="accent1"/>
            </a:effectRef>
            <a:fontRef idx="minor">
              <a:schemeClr val="tx1"/>
            </a:fontRef>
          </p:style>
        </p:cxnSp>
        <p:cxnSp>
          <p:nvCxnSpPr>
            <p:cNvPr id="90" name="Straight Connector 89"/>
            <p:cNvCxnSpPr/>
            <p:nvPr/>
          </p:nvCxnSpPr>
          <p:spPr>
            <a:xfrm rot="16200000" flipH="1">
              <a:off x="2547735" y="2013814"/>
              <a:ext cx="4505731" cy="457199"/>
            </a:xfrm>
            <a:prstGeom prst="line">
              <a:avLst/>
            </a:prstGeom>
            <a:ln w="38100">
              <a:solidFill>
                <a:schemeClr val="accent1">
                  <a:alpha val="47000"/>
                </a:schemeClr>
              </a:solidFill>
            </a:ln>
          </p:spPr>
          <p:style>
            <a:lnRef idx="1">
              <a:schemeClr val="accent1"/>
            </a:lnRef>
            <a:fillRef idx="0">
              <a:schemeClr val="accent1"/>
            </a:fillRef>
            <a:effectRef idx="0">
              <a:schemeClr val="accent1"/>
            </a:effectRef>
            <a:fontRef idx="minor">
              <a:schemeClr val="tx1"/>
            </a:fontRef>
          </p:style>
        </p:cxnSp>
      </p:grpSp>
      <p:sp>
        <p:nvSpPr>
          <p:cNvPr id="94" name="Rectangle 93"/>
          <p:cNvSpPr/>
          <p:nvPr/>
        </p:nvSpPr>
        <p:spPr>
          <a:xfrm>
            <a:off x="0" y="3233376"/>
            <a:ext cx="9144000" cy="1428750"/>
          </a:xfrm>
          <a:prstGeom prst="rect">
            <a:avLst/>
          </a:prstGeom>
          <a:solidFill>
            <a:schemeClr val="accent1"/>
          </a:solidFill>
          <a:ln>
            <a:no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96" name="Straight Connector 95"/>
          <p:cNvCxnSpPr/>
          <p:nvPr/>
        </p:nvCxnSpPr>
        <p:spPr>
          <a:xfrm>
            <a:off x="0" y="3290526"/>
            <a:ext cx="9144000" cy="119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97" name="Straight Connector 96"/>
          <p:cNvCxnSpPr/>
          <p:nvPr/>
        </p:nvCxnSpPr>
        <p:spPr>
          <a:xfrm>
            <a:off x="0" y="4603785"/>
            <a:ext cx="9144000" cy="119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3" name="Text Placeholder 2"/>
          <p:cNvSpPr>
            <a:spLocks noGrp="1"/>
          </p:cNvSpPr>
          <p:nvPr>
            <p:ph type="body" idx="1"/>
          </p:nvPr>
        </p:nvSpPr>
        <p:spPr>
          <a:xfrm>
            <a:off x="457200" y="4216023"/>
            <a:ext cx="8305800" cy="310987"/>
          </a:xfrm>
        </p:spPr>
        <p:txBody>
          <a:bodyPr anchor="t"/>
          <a:lstStyle>
            <a:lvl1pPr marL="0" indent="0">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95" name="Title 94"/>
          <p:cNvSpPr>
            <a:spLocks noGrp="1"/>
          </p:cNvSpPr>
          <p:nvPr>
            <p:ph type="title"/>
          </p:nvPr>
        </p:nvSpPr>
        <p:spPr>
          <a:xfrm>
            <a:off x="457200" y="3347676"/>
            <a:ext cx="8305800" cy="857250"/>
          </a:xfrm>
        </p:spPr>
        <p:txBody>
          <a:bodyPr/>
          <a:lstStyle/>
          <a:p>
            <a:r>
              <a:rPr lang="en-US" smtClean="0"/>
              <a:t>Click to edit Master title style</a:t>
            </a:r>
            <a:endParaRPr lang="en-US"/>
          </a:p>
        </p:txBody>
      </p:sp>
      <p:sp>
        <p:nvSpPr>
          <p:cNvPr id="2" name="Date Placeholder 1"/>
          <p:cNvSpPr>
            <a:spLocks noGrp="1"/>
          </p:cNvSpPr>
          <p:nvPr>
            <p:ph type="dt" sz="half" idx="10"/>
          </p:nvPr>
        </p:nvSpPr>
        <p:spPr/>
        <p:txBody>
          <a:bodyPr/>
          <a:lstStyle/>
          <a:p>
            <a:fld id="{1D8BD707-D9CF-40AE-B4C6-C98DA3205C09}" type="datetimeFigureOut">
              <a:rPr lang="en-US" smtClean="0"/>
              <a:pPr/>
              <a:t>6/11/2015</a:t>
            </a:fld>
            <a:endParaRPr lang="en-US" dirty="0"/>
          </a:p>
        </p:txBody>
      </p:sp>
      <p:sp>
        <p:nvSpPr>
          <p:cNvPr id="91" name="Footer Placeholder 90"/>
          <p:cNvSpPr>
            <a:spLocks noGrp="1"/>
          </p:cNvSpPr>
          <p:nvPr>
            <p:ph type="ftr" sz="quarter" idx="11"/>
          </p:nvPr>
        </p:nvSpPr>
        <p:spPr/>
        <p:txBody>
          <a:bodyPr/>
          <a:lstStyle/>
          <a:p>
            <a:endParaRPr lang="en-US" dirty="0"/>
          </a:p>
        </p:txBody>
      </p:sp>
      <p:sp>
        <p:nvSpPr>
          <p:cNvPr id="92" name="Slide Number Placeholder 91"/>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6/11/2015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151335"/>
            <a:ext cx="4040188" cy="47982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6" y="1151335"/>
            <a:ext cx="4041775" cy="479822"/>
          </a:xfrm>
        </p:spPr>
        <p:txBody>
          <a:bodyPr anchor="b"/>
          <a:lstStyle>
            <a:lvl1pPr marL="0" indent="0" algn="ctr">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6/11/2015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6/11/2015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6/11/2015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200400" y="204788"/>
            <a:ext cx="548640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6/11/2015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37" name="Rectangle 36"/>
          <p:cNvSpPr/>
          <p:nvPr/>
        </p:nvSpPr>
        <p:spPr>
          <a:xfrm>
            <a:off x="0" y="1172718"/>
            <a:ext cx="2761488" cy="2484882"/>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39" name="Straight Connector 38"/>
          <p:cNvCxnSpPr/>
          <p:nvPr/>
        </p:nvCxnSpPr>
        <p:spPr>
          <a:xfrm rot="5400000">
            <a:off x="1505347" y="2415905"/>
            <a:ext cx="226314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1" name="Straight Connector 40"/>
          <p:cNvCxnSpPr/>
          <p:nvPr/>
        </p:nvCxnSpPr>
        <p:spPr>
          <a:xfrm>
            <a:off x="0" y="1284732"/>
            <a:ext cx="2651760" cy="119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43" name="Straight Connector 42"/>
          <p:cNvCxnSpPr/>
          <p:nvPr/>
        </p:nvCxnSpPr>
        <p:spPr>
          <a:xfrm>
            <a:off x="0" y="3550158"/>
            <a:ext cx="2651760" cy="119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2400" y="1426464"/>
            <a:ext cx="2377440" cy="1028700"/>
          </a:xfrm>
        </p:spPr>
        <p:txBody>
          <a:bodyPr anchor="b">
            <a:normAutofit/>
          </a:bodyPr>
          <a:lstStyle>
            <a:lvl1pPr algn="l" defTabSz="914400" rtl="0" eaLnBrk="1" latinLnBrk="0" hangingPunct="1">
              <a:spcBef>
                <a:spcPct val="0"/>
              </a:spcBef>
              <a:buNone/>
              <a:tabLst>
                <a:tab pos="3830638" algn="l"/>
              </a:tabLst>
              <a:defRPr lang="en-US" sz="2600" b="1" kern="1200" cap="none" spc="20" baseline="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latin typeface="+mj-lt"/>
                <a:ea typeface="+mj-ea"/>
                <a:cs typeface="+mj-cs"/>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2455164"/>
            <a:ext cx="2377440" cy="10287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3" name="Picture Placeholder 2"/>
          <p:cNvSpPr>
            <a:spLocks noGrp="1"/>
          </p:cNvSpPr>
          <p:nvPr>
            <p:ph type="pic" idx="1"/>
          </p:nvPr>
        </p:nvSpPr>
        <p:spPr>
          <a:xfrm>
            <a:off x="3200400" y="285750"/>
            <a:ext cx="5562600" cy="4229100"/>
          </a:xfrm>
          <a:solidFill>
            <a:schemeClr val="bg2"/>
          </a:solidFill>
          <a:ln w="889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smtClean="0"/>
              <a:t>Click icon to add picture</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6/11/2015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dirty="0"/>
          </a:p>
        </p:txBody>
      </p:sp>
      <p:sp>
        <p:nvSpPr>
          <p:cNvPr id="33" name="Rectangle 32"/>
          <p:cNvSpPr/>
          <p:nvPr/>
        </p:nvSpPr>
        <p:spPr>
          <a:xfrm>
            <a:off x="0" y="1172718"/>
            <a:ext cx="2761488" cy="2484882"/>
          </a:xfrm>
          <a:prstGeom prst="rect">
            <a:avLst/>
          </a:prstGeom>
          <a:solidFill>
            <a:schemeClr val="accent1"/>
          </a:solidFill>
          <a:ln>
            <a:noFill/>
          </a:ln>
          <a:effectLst>
            <a:outerShdw blurRad="50800" dist="38100" dir="2700000" algn="ctr" rotWithShape="0">
              <a:srgbClr val="000000">
                <a:alpha val="4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cxnSp>
        <p:nvCxnSpPr>
          <p:cNvPr id="34" name="Straight Connector 33"/>
          <p:cNvCxnSpPr/>
          <p:nvPr/>
        </p:nvCxnSpPr>
        <p:spPr>
          <a:xfrm rot="5400000">
            <a:off x="1505347" y="2415905"/>
            <a:ext cx="2263140" cy="794"/>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a:off x="0" y="1284732"/>
            <a:ext cx="2651760" cy="119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cxnSp>
        <p:nvCxnSpPr>
          <p:cNvPr id="60" name="Straight Connector 59"/>
          <p:cNvCxnSpPr/>
          <p:nvPr/>
        </p:nvCxnSpPr>
        <p:spPr>
          <a:xfrm>
            <a:off x="0" y="3550158"/>
            <a:ext cx="2651760" cy="1191"/>
          </a:xfrm>
          <a:prstGeom prst="line">
            <a:avLst/>
          </a:prstGeom>
          <a:ln w="19050">
            <a:solidFill>
              <a:schemeClr val="accent2"/>
            </a:solidFill>
          </a:ln>
        </p:spPr>
        <p:style>
          <a:lnRef idx="1">
            <a:schemeClr val="accent1"/>
          </a:lnRef>
          <a:fillRef idx="0">
            <a:schemeClr val="accent1"/>
          </a:fillRef>
          <a:effectRef idx="0">
            <a:schemeClr val="accent1"/>
          </a:effectRef>
          <a:fontRef idx="minor">
            <a:schemeClr val="tx1"/>
          </a:fontRef>
        </p:style>
      </p:cxnSp>
      <p:sp>
        <p:nvSpPr>
          <p:cNvPr id="2" name="Title 1"/>
          <p:cNvSpPr>
            <a:spLocks noGrp="1"/>
          </p:cNvSpPr>
          <p:nvPr>
            <p:ph type="title"/>
          </p:nvPr>
        </p:nvSpPr>
        <p:spPr>
          <a:xfrm>
            <a:off x="155448" y="1428750"/>
            <a:ext cx="2377440" cy="1028700"/>
          </a:xfrm>
        </p:spPr>
        <p:txBody>
          <a:bodyPr anchor="b">
            <a:normAutofit/>
          </a:bodyPr>
          <a:lstStyle>
            <a:lvl1pPr algn="l">
              <a:defRPr sz="2600" b="1" cap="none" spc="20" baseline="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defRPr>
            </a:lvl1pPr>
          </a:lstStyle>
          <a:p>
            <a:r>
              <a:rPr lang="en-US" smtClean="0"/>
              <a:t>Click to edit Master title style</a:t>
            </a:r>
            <a:endParaRPr lang="en-US" dirty="0"/>
          </a:p>
        </p:txBody>
      </p:sp>
      <p:sp>
        <p:nvSpPr>
          <p:cNvPr id="4" name="Text Placeholder 3"/>
          <p:cNvSpPr>
            <a:spLocks noGrp="1"/>
          </p:cNvSpPr>
          <p:nvPr>
            <p:ph type="body" sz="half" idx="2"/>
          </p:nvPr>
        </p:nvSpPr>
        <p:spPr>
          <a:xfrm>
            <a:off x="152400" y="2457450"/>
            <a:ext cx="2377440" cy="1028700"/>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190" name="Rectangle 189"/>
          <p:cNvSpPr/>
          <p:nvPr/>
        </p:nvSpPr>
        <p:spPr>
          <a:xfrm>
            <a:off x="149352" y="102870"/>
            <a:ext cx="8869680" cy="4937760"/>
          </a:xfrm>
          <a:prstGeom prst="rect">
            <a:avLst/>
          </a:prstGeom>
          <a:noFill/>
          <a:ln w="19050" cmpd="sng">
            <a:solidFill>
              <a:schemeClr val="accent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en-US" kern="1200" dirty="0">
              <a:solidFill>
                <a:prstClr val="white"/>
              </a:solidFill>
              <a:latin typeface="Tw Cen MT"/>
              <a:ea typeface="+mn-ea"/>
              <a:cs typeface="+mn-cs"/>
            </a:endParaRPr>
          </a:p>
        </p:txBody>
      </p:sp>
      <p:sp>
        <p:nvSpPr>
          <p:cNvPr id="2" name="Title Placeholder 1"/>
          <p:cNvSpPr>
            <a:spLocks noGrp="1"/>
          </p:cNvSpPr>
          <p:nvPr>
            <p:ph type="title"/>
          </p:nvPr>
        </p:nvSpPr>
        <p:spPr>
          <a:xfrm>
            <a:off x="457200" y="205978"/>
            <a:ext cx="8229600" cy="85725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457200" y="4734306"/>
            <a:ext cx="2133600" cy="273844"/>
          </a:xfrm>
          <a:prstGeom prst="rect">
            <a:avLst/>
          </a:prstGeom>
        </p:spPr>
        <p:txBody>
          <a:bodyPr vert="horz" lIns="91440" tIns="45720" rIns="91440" bIns="45720" rtlCol="0" anchor="ctr"/>
          <a:lstStyle>
            <a:lvl1pPr algn="l">
              <a:defRPr sz="1200">
                <a:solidFill>
                  <a:schemeClr val="tx2"/>
                </a:solidFill>
              </a:defRPr>
            </a:lvl1pPr>
          </a:lstStyle>
          <a:p>
            <a:fld id="{1D8BD707-D9CF-40AE-B4C6-C98DA3205C09}" type="datetimeFigureOut">
              <a:rPr lang="en-US" smtClean="0"/>
              <a:pPr/>
              <a:t>6/11/2015</a:t>
            </a:fld>
            <a:endParaRPr lang="en-US" dirty="0"/>
          </a:p>
        </p:txBody>
      </p:sp>
      <p:sp>
        <p:nvSpPr>
          <p:cNvPr id="5" name="Footer Placeholder 4"/>
          <p:cNvSpPr>
            <a:spLocks noGrp="1"/>
          </p:cNvSpPr>
          <p:nvPr>
            <p:ph type="ftr" sz="quarter" idx="3"/>
          </p:nvPr>
        </p:nvSpPr>
        <p:spPr>
          <a:xfrm>
            <a:off x="2831123" y="4734306"/>
            <a:ext cx="3481754" cy="273844"/>
          </a:xfrm>
          <a:prstGeom prst="rect">
            <a:avLst/>
          </a:prstGeom>
        </p:spPr>
        <p:txBody>
          <a:bodyPr vert="horz" lIns="91440" tIns="45720" rIns="91440" bIns="45720" rtlCol="0" anchor="ctr"/>
          <a:lstStyle>
            <a:lvl1pPr algn="ctr">
              <a:defRPr sz="1200">
                <a:solidFill>
                  <a:schemeClr val="tx2"/>
                </a:solidFill>
              </a:defRPr>
            </a:lvl1pPr>
          </a:lstStyle>
          <a:p>
            <a:endParaRPr lang="en-US" dirty="0"/>
          </a:p>
        </p:txBody>
      </p:sp>
      <p:sp>
        <p:nvSpPr>
          <p:cNvPr id="6" name="Slide Number Placeholder 5"/>
          <p:cNvSpPr>
            <a:spLocks noGrp="1"/>
          </p:cNvSpPr>
          <p:nvPr>
            <p:ph type="sldNum" sz="quarter" idx="4"/>
          </p:nvPr>
        </p:nvSpPr>
        <p:spPr>
          <a:xfrm>
            <a:off x="6553200" y="4734306"/>
            <a:ext cx="2133600" cy="273844"/>
          </a:xfrm>
          <a:prstGeom prst="rect">
            <a:avLst/>
          </a:prstGeom>
        </p:spPr>
        <p:txBody>
          <a:bodyPr vert="horz" lIns="91440" tIns="45720" rIns="91440" bIns="45720" rtlCol="0" anchor="ctr"/>
          <a:lstStyle>
            <a:lvl1pPr algn="r">
              <a:defRPr sz="1200">
                <a:solidFill>
                  <a:schemeClr val="tx2"/>
                </a:solidFill>
              </a:defRPr>
            </a:lvl1pPr>
          </a:lstStyle>
          <a:p>
            <a:fld id="{B6F15528-21DE-4FAA-801E-634DDDAF4B2B}" type="slidenum">
              <a:rPr lang="en-US" smtClean="0"/>
              <a:pPr/>
              <a:t>‹#›</a:t>
            </a:fld>
            <a:endParaRPr lang="en-US" dirty="0"/>
          </a:p>
        </p:txBody>
      </p:sp>
    </p:spTree>
  </p:cSld>
  <p:clrMap bg1="dk1" tx1="lt1" bg2="dk2" tx2="lt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tabLst>
          <a:tab pos="3830638" algn="l"/>
        </a:tabLst>
        <a:defRPr sz="3600" b="1" kern="1200" cap="none" spc="50">
          <a:ln w="13335" cmpd="sng">
            <a:solidFill>
              <a:schemeClr val="accent1">
                <a:lumMod val="50000"/>
              </a:schemeClr>
            </a:solidFill>
            <a:prstDash val="solid"/>
          </a:ln>
          <a:solidFill>
            <a:schemeClr val="accent6">
              <a:tint val="1000"/>
            </a:schemeClr>
          </a:solidFill>
          <a:effectLst/>
          <a:latin typeface="+mj-lt"/>
          <a:ea typeface="+mj-ea"/>
          <a:cs typeface="+mj-cs"/>
        </a:defRPr>
      </a:lvl1pPr>
    </p:titleStyle>
    <p:bodyStyle>
      <a:lvl1pPr marL="274320" indent="-274320" algn="l" defTabSz="914400" rtl="0" eaLnBrk="1" latinLnBrk="0" hangingPunct="1">
        <a:spcBef>
          <a:spcPct val="20000"/>
        </a:spcBef>
        <a:buClr>
          <a:schemeClr val="accent1">
            <a:lumMod val="60000"/>
            <a:lumOff val="40000"/>
          </a:schemeClr>
        </a:buClr>
        <a:buFont typeface="Arial" pitchFamily="34" charset="0"/>
        <a:buChar char="•"/>
        <a:defRPr sz="2400" kern="1200">
          <a:solidFill>
            <a:schemeClr val="tx2"/>
          </a:solidFill>
          <a:latin typeface="+mn-lt"/>
          <a:ea typeface="+mn-ea"/>
          <a:cs typeface="+mn-cs"/>
        </a:defRPr>
      </a:lvl1pPr>
      <a:lvl2pPr marL="548640" indent="-182880" algn="l" defTabSz="914400" rtl="0" eaLnBrk="1" latinLnBrk="0" hangingPunct="1">
        <a:spcBef>
          <a:spcPct val="20000"/>
        </a:spcBef>
        <a:buClr>
          <a:schemeClr val="accent1">
            <a:lumMod val="60000"/>
            <a:lumOff val="40000"/>
          </a:schemeClr>
        </a:buClr>
        <a:buFont typeface="Arial" pitchFamily="34" charset="0"/>
        <a:buChar char="•"/>
        <a:defRPr sz="20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Font typeface="Arial" pitchFamily="34" charset="0"/>
        <a:buChar char="•"/>
        <a:defRPr sz="2000" kern="1200">
          <a:solidFill>
            <a:schemeClr val="tx2"/>
          </a:solidFill>
          <a:latin typeface="+mn-lt"/>
          <a:ea typeface="+mn-ea"/>
          <a:cs typeface="+mn-cs"/>
        </a:defRPr>
      </a:lvl3pPr>
      <a:lvl4pPr marL="118872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4pPr>
      <a:lvl5pPr marL="1463040" indent="-228600" algn="l" defTabSz="914400" rtl="0" eaLnBrk="1" latinLnBrk="0" hangingPunct="1">
        <a:spcBef>
          <a:spcPct val="20000"/>
        </a:spcBef>
        <a:buClr>
          <a:schemeClr val="accent4"/>
        </a:buClr>
        <a:buFont typeface="Arial" pitchFamily="34" charset="0"/>
        <a:buChar char="•"/>
        <a:defRPr sz="1600" kern="1200" baseline="0">
          <a:solidFill>
            <a:schemeClr val="tx2"/>
          </a:solidFill>
          <a:latin typeface="+mn-lt"/>
          <a:ea typeface="+mn-ea"/>
          <a:cs typeface="+mn-cs"/>
        </a:defRPr>
      </a:lvl5pPr>
      <a:lvl6pPr marL="1691640" indent="-182880" algn="l" defTabSz="914400" rtl="0" eaLnBrk="1" latinLnBrk="0" hangingPunct="1">
        <a:spcBef>
          <a:spcPct val="20000"/>
        </a:spcBef>
        <a:buClr>
          <a:schemeClr val="accent5"/>
        </a:buClr>
        <a:buFont typeface="Arial" pitchFamily="34" charset="0"/>
        <a:buChar char="•"/>
        <a:defRPr sz="1600" kern="1200">
          <a:solidFill>
            <a:schemeClr val="tx1"/>
          </a:solidFill>
          <a:latin typeface="+mn-lt"/>
          <a:ea typeface="+mn-ea"/>
          <a:cs typeface="+mn-cs"/>
        </a:defRPr>
      </a:lvl6pPr>
      <a:lvl7pPr marL="19202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7pPr>
      <a:lvl8pPr marL="2148840" indent="-182880" algn="l" defTabSz="914400" rtl="0" eaLnBrk="1" latinLnBrk="0" hangingPunct="1">
        <a:spcBef>
          <a:spcPct val="20000"/>
        </a:spcBef>
        <a:buClr>
          <a:schemeClr val="accent3"/>
        </a:buClr>
        <a:buFont typeface="Arial" pitchFamily="34" charset="0"/>
        <a:buChar char="•"/>
        <a:defRPr sz="1600" kern="1200">
          <a:solidFill>
            <a:schemeClr val="tx1"/>
          </a:solidFill>
          <a:latin typeface="+mn-lt"/>
          <a:ea typeface="+mn-ea"/>
          <a:cs typeface="+mn-cs"/>
        </a:defRPr>
      </a:lvl8pPr>
      <a:lvl9pPr marL="2377440" indent="-182880" algn="l" defTabSz="914400" rtl="0" eaLnBrk="1" latinLnBrk="0" hangingPunct="1">
        <a:spcBef>
          <a:spcPct val="20000"/>
        </a:spcBef>
        <a:buClr>
          <a:schemeClr val="accent6"/>
        </a:buClr>
        <a:buFont typeface="Arial"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4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 y="1581150"/>
            <a:ext cx="4800600" cy="2286000"/>
          </a:xfrm>
        </p:spPr>
        <p:txBody>
          <a:bodyPr>
            <a:noAutofit/>
          </a:bodyPr>
          <a:lstStyle/>
          <a:p>
            <a:r>
              <a:rPr lang="en-IN" sz="5400" cap="none" dirty="0" smtClean="0"/>
              <a:t>Measuring global burden of diseases</a:t>
            </a:r>
            <a:endParaRPr lang="en-IN" sz="5400" cap="none" dirty="0"/>
          </a:p>
        </p:txBody>
      </p:sp>
      <p:sp>
        <p:nvSpPr>
          <p:cNvPr id="3" name="Subtitle 2"/>
          <p:cNvSpPr>
            <a:spLocks noGrp="1"/>
          </p:cNvSpPr>
          <p:nvPr>
            <p:ph type="subTitle" idx="1"/>
          </p:nvPr>
        </p:nvSpPr>
        <p:spPr>
          <a:xfrm>
            <a:off x="152400" y="4019550"/>
            <a:ext cx="8804564" cy="914400"/>
          </a:xfrm>
        </p:spPr>
        <p:txBody>
          <a:bodyPr>
            <a:noAutofit/>
          </a:bodyPr>
          <a:lstStyle/>
          <a:p>
            <a:r>
              <a:rPr lang="en-IN" sz="2600" dirty="0" smtClean="0"/>
              <a:t>Anuj Mundra</a:t>
            </a:r>
          </a:p>
          <a:p>
            <a:r>
              <a:rPr lang="en-IN" sz="2600" dirty="0" smtClean="0"/>
              <a:t>Moderator – Dr. Abhishek </a:t>
            </a:r>
            <a:r>
              <a:rPr lang="en-IN" sz="2600" dirty="0"/>
              <a:t>R</a:t>
            </a:r>
            <a:r>
              <a:rPr lang="en-IN" sz="2600" dirty="0" smtClean="0"/>
              <a:t>aut</a:t>
            </a:r>
            <a:endParaRPr lang="en-IN" sz="2600" dirty="0"/>
          </a:p>
        </p:txBody>
      </p:sp>
      <p:pic>
        <p:nvPicPr>
          <p:cNvPr id="1028" name="Picture 4" descr="https://newsroom.unsw.edu.au/sites/default/files/styles/full_width/public/thumbnails/image/global_health_0_3_1.jpg?itok=H7Xse_48"/>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18747" y="0"/>
            <a:ext cx="4306562" cy="51435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279854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09550"/>
            <a:ext cx="8686800" cy="476250"/>
          </a:xfrm>
        </p:spPr>
        <p:txBody>
          <a:bodyPr>
            <a:normAutofit fontScale="90000"/>
          </a:bodyPr>
          <a:lstStyle/>
          <a:p>
            <a:r>
              <a:rPr lang="en-IN" cap="none" dirty="0" smtClean="0"/>
              <a:t>Health adjusted life expectancy (HALE)</a:t>
            </a:r>
            <a:endParaRPr lang="en-IN" cap="none" dirty="0"/>
          </a:p>
        </p:txBody>
      </p:sp>
      <p:sp>
        <p:nvSpPr>
          <p:cNvPr id="3" name="Content Placeholder 2"/>
          <p:cNvSpPr>
            <a:spLocks noGrp="1"/>
          </p:cNvSpPr>
          <p:nvPr>
            <p:ph idx="1"/>
          </p:nvPr>
        </p:nvSpPr>
        <p:spPr>
          <a:xfrm>
            <a:off x="152400" y="895350"/>
            <a:ext cx="8839200" cy="4038600"/>
          </a:xfrm>
        </p:spPr>
        <p:txBody>
          <a:bodyPr>
            <a:normAutofit fontScale="92500" lnSpcReduction="10000"/>
          </a:bodyPr>
          <a:lstStyle/>
          <a:p>
            <a:pPr>
              <a:buFont typeface="Wingdings" pitchFamily="2" charset="2"/>
              <a:buChar char="Ø"/>
            </a:pPr>
            <a:r>
              <a:rPr lang="en-IN" sz="2400" dirty="0" smtClean="0"/>
              <a:t>HALE= life expectancy – periods of less than a full healthy life (healthy life years)</a:t>
            </a:r>
          </a:p>
          <a:p>
            <a:pPr>
              <a:buFont typeface="Wingdings" pitchFamily="2" charset="2"/>
              <a:buChar char="Ø"/>
            </a:pPr>
            <a:endParaRPr lang="en-IN" sz="2400" dirty="0" smtClean="0"/>
          </a:p>
          <a:p>
            <a:pPr>
              <a:buFont typeface="Wingdings" pitchFamily="2" charset="2"/>
              <a:buChar char="Ø"/>
            </a:pPr>
            <a:r>
              <a:rPr lang="en-IN" sz="2400" dirty="0" smtClean="0"/>
              <a:t>The </a:t>
            </a:r>
            <a:r>
              <a:rPr lang="en-IN" sz="2400" dirty="0"/>
              <a:t>number of years that a person at a given age can expect to live in good health if current rates of mortality and disability would remain </a:t>
            </a:r>
            <a:r>
              <a:rPr lang="en-IN" sz="2400" dirty="0" smtClean="0"/>
              <a:t>constant (using the </a:t>
            </a:r>
            <a:r>
              <a:rPr lang="en-IN" sz="2400" dirty="0" smtClean="0"/>
              <a:t>Health Utility </a:t>
            </a:r>
            <a:r>
              <a:rPr lang="en-IN" dirty="0"/>
              <a:t>I</a:t>
            </a:r>
            <a:r>
              <a:rPr lang="en-IN" sz="2400" dirty="0" smtClean="0"/>
              <a:t>ndex</a:t>
            </a:r>
            <a:r>
              <a:rPr lang="en-IN" sz="2400" dirty="0" smtClean="0"/>
              <a:t>).</a:t>
            </a:r>
          </a:p>
          <a:p>
            <a:pPr>
              <a:buFont typeface="Wingdings" pitchFamily="2" charset="2"/>
              <a:buChar char="Ø"/>
            </a:pPr>
            <a:endParaRPr lang="en-IN" sz="2400" dirty="0"/>
          </a:p>
          <a:p>
            <a:pPr>
              <a:buFont typeface="Wingdings" pitchFamily="2" charset="2"/>
              <a:buChar char="Ø"/>
            </a:pPr>
            <a:r>
              <a:rPr lang="en-IN" sz="2400" dirty="0" smtClean="0"/>
              <a:t>Also called as healthy life expectancy</a:t>
            </a:r>
          </a:p>
          <a:p>
            <a:pPr>
              <a:buFont typeface="Wingdings" pitchFamily="2" charset="2"/>
              <a:buChar char="Ø"/>
            </a:pPr>
            <a:endParaRPr lang="en-IN" sz="2400" dirty="0" smtClean="0"/>
          </a:p>
          <a:p>
            <a:pPr>
              <a:buFont typeface="Wingdings" pitchFamily="2" charset="2"/>
              <a:buChar char="Ø"/>
            </a:pPr>
            <a:r>
              <a:rPr lang="en-IN" sz="2400" dirty="0" smtClean="0"/>
              <a:t>Grades the severity of disease/disability across full spectrum and adjusts time lived at each age in a life table by severity weighed prevalence.</a:t>
            </a:r>
          </a:p>
          <a:p>
            <a:pPr>
              <a:buFont typeface="Wingdings" pitchFamily="2" charset="2"/>
              <a:buChar char="Ø"/>
            </a:pPr>
            <a:endParaRPr lang="en-IN" sz="2400" dirty="0" smtClean="0"/>
          </a:p>
        </p:txBody>
      </p:sp>
    </p:spTree>
    <p:extLst>
      <p:ext uri="{BB962C8B-B14F-4D97-AF65-F5344CB8AC3E}">
        <p14:creationId xmlns:p14="http://schemas.microsoft.com/office/powerpoint/2010/main" val="185969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9050"/>
            <a:ext cx="8229600" cy="857250"/>
          </a:xfrm>
        </p:spPr>
        <p:txBody>
          <a:bodyPr/>
          <a:lstStyle/>
          <a:p>
            <a:r>
              <a:rPr lang="en-IN" dirty="0" smtClean="0"/>
              <a:t>Health Adjusted Life Expectancy</a:t>
            </a:r>
            <a:endParaRPr lang="en-IN" dirty="0"/>
          </a:p>
        </p:txBody>
      </p:sp>
      <p:sp>
        <p:nvSpPr>
          <p:cNvPr id="4" name="Rectangle 3"/>
          <p:cNvSpPr/>
          <p:nvPr/>
        </p:nvSpPr>
        <p:spPr>
          <a:xfrm>
            <a:off x="228600" y="2102689"/>
            <a:ext cx="12954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Data Source</a:t>
            </a:r>
            <a:endParaRPr lang="en-IN" dirty="0"/>
          </a:p>
        </p:txBody>
      </p:sp>
      <p:sp>
        <p:nvSpPr>
          <p:cNvPr id="5" name="Content Placeholder 4"/>
          <p:cNvSpPr>
            <a:spLocks noGrp="1"/>
          </p:cNvSpPr>
          <p:nvPr>
            <p:ph idx="1"/>
          </p:nvPr>
        </p:nvSpPr>
        <p:spPr>
          <a:xfrm>
            <a:off x="1828800" y="1276350"/>
            <a:ext cx="1828800" cy="339447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indent="0" algn="ctr">
              <a:buNone/>
            </a:pPr>
            <a:r>
              <a:rPr lang="en-IN" sz="2200" dirty="0"/>
              <a:t>D</a:t>
            </a:r>
            <a:r>
              <a:rPr lang="en-IN" sz="2200" dirty="0" smtClean="0"/>
              <a:t>ata</a:t>
            </a:r>
          </a:p>
          <a:p>
            <a:pPr marL="0" indent="0" algn="ctr">
              <a:buNone/>
            </a:pPr>
            <a:endParaRPr lang="en-IN" sz="2200" dirty="0"/>
          </a:p>
          <a:p>
            <a:pPr marL="0" indent="0" algn="ctr">
              <a:buNone/>
            </a:pPr>
            <a:endParaRPr lang="en-IN" sz="2200" dirty="0" smtClean="0"/>
          </a:p>
          <a:p>
            <a:pPr marL="0" indent="0" algn="ctr">
              <a:buNone/>
            </a:pPr>
            <a:endParaRPr lang="en-IN" sz="2200" dirty="0"/>
          </a:p>
          <a:p>
            <a:pPr marL="0" indent="0" algn="ctr">
              <a:buNone/>
            </a:pPr>
            <a:endParaRPr lang="en-IN" sz="2200" dirty="0" smtClean="0"/>
          </a:p>
          <a:p>
            <a:pPr marL="0" indent="0" algn="ctr">
              <a:buNone/>
            </a:pPr>
            <a:endParaRPr lang="en-IN" sz="2200" dirty="0"/>
          </a:p>
          <a:p>
            <a:pPr marL="0" indent="0" algn="ctr">
              <a:buNone/>
            </a:pPr>
            <a:endParaRPr lang="en-IN" sz="2200" dirty="0" smtClean="0"/>
          </a:p>
          <a:p>
            <a:pPr marL="0" indent="0" algn="ctr">
              <a:buNone/>
            </a:pPr>
            <a:endParaRPr lang="en-IN" sz="2200" dirty="0" smtClean="0"/>
          </a:p>
        </p:txBody>
      </p:sp>
      <p:sp>
        <p:nvSpPr>
          <p:cNvPr id="7" name="Rectangle 6"/>
          <p:cNvSpPr/>
          <p:nvPr/>
        </p:nvSpPr>
        <p:spPr>
          <a:xfrm>
            <a:off x="7620000" y="2534729"/>
            <a:ext cx="133997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Healthy life expectancy</a:t>
            </a:r>
            <a:endParaRPr lang="en-IN" dirty="0"/>
          </a:p>
        </p:txBody>
      </p:sp>
      <p:sp>
        <p:nvSpPr>
          <p:cNvPr id="8" name="Rectangle 7"/>
          <p:cNvSpPr/>
          <p:nvPr/>
        </p:nvSpPr>
        <p:spPr>
          <a:xfrm>
            <a:off x="6248400" y="2525384"/>
            <a:ext cx="1143000"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dirty="0" smtClean="0"/>
              <a:t>Life table technique</a:t>
            </a:r>
            <a:endParaRPr lang="en-IN" dirty="0"/>
          </a:p>
        </p:txBody>
      </p:sp>
      <p:sp>
        <p:nvSpPr>
          <p:cNvPr id="9" name="Rounded Rectangle 8"/>
          <p:cNvSpPr/>
          <p:nvPr/>
        </p:nvSpPr>
        <p:spPr>
          <a:xfrm>
            <a:off x="1828800" y="1844256"/>
            <a:ext cx="1828800" cy="51686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r>
              <a:rPr lang="en-IN" sz="2000" dirty="0"/>
              <a:t>Mortality data</a:t>
            </a:r>
          </a:p>
        </p:txBody>
      </p:sp>
      <p:sp>
        <p:nvSpPr>
          <p:cNvPr id="10" name="Rounded Rectangle 9"/>
          <p:cNvSpPr/>
          <p:nvPr/>
        </p:nvSpPr>
        <p:spPr>
          <a:xfrm>
            <a:off x="1828800" y="2690723"/>
            <a:ext cx="1828800" cy="85976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r>
              <a:rPr lang="en-IN" sz="2000" dirty="0"/>
              <a:t>Mid year population estimates</a:t>
            </a:r>
          </a:p>
        </p:txBody>
      </p:sp>
      <p:sp>
        <p:nvSpPr>
          <p:cNvPr id="11" name="Rounded Rectangle 10"/>
          <p:cNvSpPr/>
          <p:nvPr/>
        </p:nvSpPr>
        <p:spPr>
          <a:xfrm>
            <a:off x="1828800" y="3867150"/>
            <a:ext cx="1828800" cy="5334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en-IN" sz="2000" dirty="0" smtClean="0"/>
              <a:t>Health data</a:t>
            </a:r>
            <a:endParaRPr lang="en-IN" sz="2000" dirty="0"/>
          </a:p>
        </p:txBody>
      </p:sp>
      <p:sp>
        <p:nvSpPr>
          <p:cNvPr id="12" name="Right Brace 11"/>
          <p:cNvSpPr/>
          <p:nvPr/>
        </p:nvSpPr>
        <p:spPr>
          <a:xfrm>
            <a:off x="3657600" y="2102689"/>
            <a:ext cx="198119" cy="1017917"/>
          </a:xfrm>
          <a:prstGeom prst="righ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IN"/>
          </a:p>
        </p:txBody>
      </p:sp>
      <p:sp>
        <p:nvSpPr>
          <p:cNvPr id="13" name="Rectangle 12"/>
          <p:cNvSpPr/>
          <p:nvPr/>
        </p:nvSpPr>
        <p:spPr>
          <a:xfrm>
            <a:off x="4224068" y="1810829"/>
            <a:ext cx="1490932" cy="14478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smtClean="0"/>
              <a:t>Age specific death rates</a:t>
            </a:r>
            <a:endParaRPr lang="en-IN" sz="2000" dirty="0"/>
          </a:p>
        </p:txBody>
      </p:sp>
      <p:sp>
        <p:nvSpPr>
          <p:cNvPr id="14" name="Rectangle 13"/>
          <p:cNvSpPr/>
          <p:nvPr/>
        </p:nvSpPr>
        <p:spPr>
          <a:xfrm>
            <a:off x="4224068" y="3513468"/>
            <a:ext cx="1490932" cy="103948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000" dirty="0" smtClean="0"/>
              <a:t>Self  assessed health</a:t>
            </a:r>
            <a:endParaRPr lang="en-IN" sz="2000" dirty="0"/>
          </a:p>
        </p:txBody>
      </p:sp>
      <p:sp>
        <p:nvSpPr>
          <p:cNvPr id="15" name="Right Brace 14"/>
          <p:cNvSpPr/>
          <p:nvPr/>
        </p:nvSpPr>
        <p:spPr>
          <a:xfrm>
            <a:off x="5867400" y="2924356"/>
            <a:ext cx="198119" cy="1017917"/>
          </a:xfrm>
          <a:prstGeom prst="rightBrace">
            <a:avLst/>
          </a:prstGeom>
        </p:spPr>
        <p:style>
          <a:lnRef idx="3">
            <a:schemeClr val="accent5"/>
          </a:lnRef>
          <a:fillRef idx="0">
            <a:schemeClr val="accent5"/>
          </a:fillRef>
          <a:effectRef idx="2">
            <a:schemeClr val="accent5"/>
          </a:effectRef>
          <a:fontRef idx="minor">
            <a:schemeClr val="tx1"/>
          </a:fontRef>
        </p:style>
        <p:txBody>
          <a:bodyPr rtlCol="0" anchor="ctr"/>
          <a:lstStyle/>
          <a:p>
            <a:pPr algn="ctr"/>
            <a:endParaRPr lang="en-IN"/>
          </a:p>
        </p:txBody>
      </p:sp>
    </p:spTree>
    <p:extLst>
      <p:ext uri="{BB962C8B-B14F-4D97-AF65-F5344CB8AC3E}">
        <p14:creationId xmlns:p14="http://schemas.microsoft.com/office/powerpoint/2010/main" val="386844595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5" name="Content Placeholder 4"/>
          <p:cNvSpPr>
            <a:spLocks noGrp="1"/>
          </p:cNvSpPr>
          <p:nvPr>
            <p:ph idx="1"/>
          </p:nvPr>
        </p:nvSpPr>
        <p:spPr/>
        <p:txBody>
          <a:bodyPr/>
          <a:lstStyle/>
          <a:p>
            <a:endParaRPr lang="en-IN"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0"/>
            <a:ext cx="9144000"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0877328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dirty="0"/>
          </a:p>
        </p:txBody>
      </p:sp>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3999"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036389621"/>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613172"/>
          </a:xfrm>
        </p:spPr>
        <p:txBody>
          <a:bodyPr>
            <a:normAutofit fontScale="90000"/>
          </a:bodyPr>
          <a:lstStyle/>
          <a:p>
            <a:r>
              <a:rPr lang="en-IN" dirty="0" smtClean="0"/>
              <a:t>Disability Adjusted Life Expectancy (DALE)</a:t>
            </a:r>
            <a:endParaRPr lang="en-IN" dirty="0"/>
          </a:p>
        </p:txBody>
      </p:sp>
      <p:sp>
        <p:nvSpPr>
          <p:cNvPr id="3" name="Content Placeholder 2"/>
          <p:cNvSpPr>
            <a:spLocks noGrp="1"/>
          </p:cNvSpPr>
          <p:nvPr>
            <p:ph idx="1"/>
          </p:nvPr>
        </p:nvSpPr>
        <p:spPr>
          <a:xfrm>
            <a:off x="228600" y="895350"/>
            <a:ext cx="8686800" cy="4038600"/>
          </a:xfrm>
        </p:spPr>
        <p:txBody>
          <a:bodyPr/>
          <a:lstStyle/>
          <a:p>
            <a:r>
              <a:rPr lang="en-IN" dirty="0" smtClean="0"/>
              <a:t>It integrates the data on</a:t>
            </a:r>
          </a:p>
          <a:p>
            <a:pPr lvl="1"/>
            <a:r>
              <a:rPr lang="en-IN" dirty="0" smtClean="0"/>
              <a:t>Mortality </a:t>
            </a:r>
          </a:p>
          <a:p>
            <a:pPr lvl="1"/>
            <a:r>
              <a:rPr lang="en-IN" dirty="0" smtClean="0"/>
              <a:t>Long-term institutionalization</a:t>
            </a:r>
          </a:p>
          <a:p>
            <a:pPr lvl="1"/>
            <a:r>
              <a:rPr lang="en-IN" dirty="0" smtClean="0"/>
              <a:t>Activity limitations</a:t>
            </a:r>
          </a:p>
          <a:p>
            <a:r>
              <a:rPr lang="en-IN" dirty="0" smtClean="0"/>
              <a:t>Measures both quality and quantity of life</a:t>
            </a:r>
          </a:p>
          <a:p>
            <a:r>
              <a:rPr lang="en-IN" dirty="0" smtClean="0"/>
              <a:t>Severity weighing done across four states of health</a:t>
            </a:r>
          </a:p>
          <a:p>
            <a:pPr lvl="1"/>
            <a:r>
              <a:rPr lang="en-IN" dirty="0" smtClean="0"/>
              <a:t>No activity limitation</a:t>
            </a:r>
          </a:p>
          <a:p>
            <a:pPr lvl="1"/>
            <a:r>
              <a:rPr lang="en-IN" dirty="0" smtClean="0"/>
              <a:t>Activity limitation in leisure activities or transportation</a:t>
            </a:r>
          </a:p>
          <a:p>
            <a:pPr lvl="1"/>
            <a:r>
              <a:rPr lang="en-IN" dirty="0" smtClean="0"/>
              <a:t>Activity limitation at work, home &amp;/or school</a:t>
            </a:r>
          </a:p>
          <a:p>
            <a:pPr lvl="1"/>
            <a:r>
              <a:rPr lang="en-IN" dirty="0" smtClean="0"/>
              <a:t>Institutionalization in a health care facility.</a:t>
            </a:r>
            <a:endParaRPr lang="en-IN" dirty="0"/>
          </a:p>
        </p:txBody>
      </p:sp>
    </p:spTree>
    <p:extLst>
      <p:ext uri="{BB962C8B-B14F-4D97-AF65-F5344CB8AC3E}">
        <p14:creationId xmlns:p14="http://schemas.microsoft.com/office/powerpoint/2010/main" val="3274403408"/>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09550"/>
            <a:ext cx="8686800" cy="628650"/>
          </a:xfrm>
        </p:spPr>
        <p:txBody>
          <a:bodyPr>
            <a:normAutofit fontScale="90000"/>
          </a:bodyPr>
          <a:lstStyle/>
          <a:p>
            <a:r>
              <a:rPr lang="en-IN" cap="none" dirty="0" smtClean="0"/>
              <a:t>Disability Free Life Expectancy</a:t>
            </a:r>
            <a:r>
              <a:rPr lang="en-IN" dirty="0" smtClean="0"/>
              <a:t> (DFLE)</a:t>
            </a:r>
            <a:endParaRPr lang="en-IN" dirty="0"/>
          </a:p>
        </p:txBody>
      </p:sp>
      <p:sp>
        <p:nvSpPr>
          <p:cNvPr id="3" name="Content Placeholder 2"/>
          <p:cNvSpPr>
            <a:spLocks noGrp="1"/>
          </p:cNvSpPr>
          <p:nvPr>
            <p:ph idx="1"/>
          </p:nvPr>
        </p:nvSpPr>
        <p:spPr>
          <a:xfrm>
            <a:off x="152400" y="971550"/>
            <a:ext cx="8839200" cy="3962400"/>
          </a:xfrm>
        </p:spPr>
        <p:txBody>
          <a:bodyPr>
            <a:normAutofit/>
          </a:bodyPr>
          <a:lstStyle/>
          <a:p>
            <a:pPr marL="0" indent="0">
              <a:buNone/>
            </a:pPr>
            <a:endParaRPr lang="en-IN" sz="2400" dirty="0" smtClean="0"/>
          </a:p>
          <a:p>
            <a:pPr>
              <a:buFont typeface="Wingdings" pitchFamily="2" charset="2"/>
              <a:buChar char="Ø"/>
            </a:pPr>
            <a:r>
              <a:rPr lang="en-IN" sz="2400" dirty="0" smtClean="0"/>
              <a:t>Classifies disability in a dichotomous way: those </a:t>
            </a:r>
            <a:r>
              <a:rPr lang="en-IN" sz="2400" b="1" dirty="0" smtClean="0"/>
              <a:t>above threshold </a:t>
            </a:r>
            <a:r>
              <a:rPr lang="en-IN" sz="2400" dirty="0" smtClean="0"/>
              <a:t>contribute </a:t>
            </a:r>
            <a:r>
              <a:rPr lang="en-IN" sz="2400" b="1" dirty="0" smtClean="0"/>
              <a:t>no time </a:t>
            </a:r>
            <a:r>
              <a:rPr lang="en-IN" sz="2400" dirty="0" smtClean="0"/>
              <a:t>whereas those </a:t>
            </a:r>
            <a:r>
              <a:rPr lang="en-IN" sz="2400" b="1" dirty="0" smtClean="0"/>
              <a:t>below threshold </a:t>
            </a:r>
            <a:r>
              <a:rPr lang="en-IN" sz="2400" dirty="0" smtClean="0"/>
              <a:t>contribute a </a:t>
            </a:r>
            <a:r>
              <a:rPr lang="en-IN" sz="2400" b="1" dirty="0" smtClean="0"/>
              <a:t>full year </a:t>
            </a:r>
            <a:r>
              <a:rPr lang="en-IN" sz="2400" dirty="0" smtClean="0"/>
              <a:t>to a healthy (disability free) life.</a:t>
            </a:r>
          </a:p>
          <a:p>
            <a:pPr>
              <a:buFont typeface="Wingdings" pitchFamily="2" charset="2"/>
              <a:buChar char="Ø"/>
            </a:pPr>
            <a:endParaRPr lang="en-IN" sz="2400" dirty="0" smtClean="0"/>
          </a:p>
          <a:p>
            <a:pPr>
              <a:buFont typeface="Wingdings" pitchFamily="2" charset="2"/>
              <a:buChar char="Ø"/>
            </a:pPr>
            <a:r>
              <a:rPr lang="en-IN" dirty="0"/>
              <a:t>DFLE is the coarsest measure of health expectancy.</a:t>
            </a:r>
          </a:p>
          <a:p>
            <a:pPr>
              <a:buFont typeface="Wingdings" pitchFamily="2" charset="2"/>
              <a:buChar char="Ø"/>
            </a:pPr>
            <a:endParaRPr lang="en-IN" sz="2400" dirty="0" smtClean="0"/>
          </a:p>
          <a:p>
            <a:pPr>
              <a:buFont typeface="Wingdings" pitchFamily="2" charset="2"/>
              <a:buChar char="Ø"/>
            </a:pPr>
            <a:r>
              <a:rPr lang="en-IN" dirty="0" smtClean="0"/>
              <a:t>Does not give weightage to the severity of disability once it has crossed the threshold.</a:t>
            </a:r>
            <a:endParaRPr lang="en-IN" sz="2400" dirty="0"/>
          </a:p>
        </p:txBody>
      </p:sp>
    </p:spTree>
    <p:extLst>
      <p:ext uri="{BB962C8B-B14F-4D97-AF65-F5344CB8AC3E}">
        <p14:creationId xmlns:p14="http://schemas.microsoft.com/office/powerpoint/2010/main" val="1172404404"/>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sz="half" idx="1"/>
          </p:nvPr>
        </p:nvSpPr>
        <p:spPr/>
        <p:txBody>
          <a:bodyPr/>
          <a:lstStyle/>
          <a:p>
            <a:endParaRPr lang="en-IN" dirty="0"/>
          </a:p>
        </p:txBody>
      </p:sp>
      <p:sp>
        <p:nvSpPr>
          <p:cNvPr id="4" name="Content Placeholder 3"/>
          <p:cNvSpPr>
            <a:spLocks noGrp="1"/>
          </p:cNvSpPr>
          <p:nvPr>
            <p:ph sz="half" idx="2"/>
          </p:nvPr>
        </p:nvSpPr>
        <p:spPr/>
        <p:txBody>
          <a:bodyPr/>
          <a:lstStyle/>
          <a:p>
            <a:endParaRPr lang="en-IN"/>
          </a:p>
        </p:txBody>
      </p:sp>
      <p:pic>
        <p:nvPicPr>
          <p:cNvPr id="2050" name="Picture 2" descr="http://www.med.uottawa.ca/sim/data/Images/Squaring_survival_curve.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514349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646975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155972"/>
          </a:xfrm>
        </p:spPr>
        <p:txBody>
          <a:bodyPr>
            <a:normAutofit fontScale="90000"/>
          </a:bodyPr>
          <a:lstStyle/>
          <a:p>
            <a:endParaRPr lang="en-IN" dirty="0"/>
          </a:p>
        </p:txBody>
      </p:sp>
      <p:sp>
        <p:nvSpPr>
          <p:cNvPr id="3" name="Content Placeholder 2"/>
          <p:cNvSpPr>
            <a:spLocks noGrp="1"/>
          </p:cNvSpPr>
          <p:nvPr>
            <p:ph idx="1"/>
          </p:nvPr>
        </p:nvSpPr>
        <p:spPr>
          <a:xfrm>
            <a:off x="457200" y="514350"/>
            <a:ext cx="8229600" cy="4080273"/>
          </a:xfrm>
        </p:spPr>
        <p:txBody>
          <a:bodyPr/>
          <a:lstStyle/>
          <a:p>
            <a:r>
              <a:rPr lang="en-IN" dirty="0"/>
              <a:t>Advantages of health </a:t>
            </a:r>
            <a:r>
              <a:rPr lang="en-IN" dirty="0" smtClean="0"/>
              <a:t>expectancy measures</a:t>
            </a:r>
          </a:p>
          <a:p>
            <a:pPr lvl="1"/>
            <a:r>
              <a:rPr lang="en-IN" dirty="0" smtClean="0"/>
              <a:t>Health </a:t>
            </a:r>
            <a:r>
              <a:rPr lang="en-IN" dirty="0"/>
              <a:t>expectancies are an adaptation of life expectancy </a:t>
            </a:r>
            <a:r>
              <a:rPr lang="en-IN" dirty="0" smtClean="0"/>
              <a:t>taking into </a:t>
            </a:r>
            <a:r>
              <a:rPr lang="en-IN" dirty="0"/>
              <a:t>account that not all years of remaining life expectancy </a:t>
            </a:r>
            <a:r>
              <a:rPr lang="en-IN" dirty="0" smtClean="0"/>
              <a:t>are lived </a:t>
            </a:r>
            <a:r>
              <a:rPr lang="en-IN" dirty="0"/>
              <a:t>in good health</a:t>
            </a:r>
            <a:r>
              <a:rPr lang="en-IN" dirty="0" smtClean="0"/>
              <a:t>.</a:t>
            </a:r>
          </a:p>
          <a:p>
            <a:pPr lvl="1"/>
            <a:r>
              <a:rPr lang="en-IN" dirty="0" smtClean="0"/>
              <a:t>They capture the health status of a population in a single number which provides an easy and intuitive way to interpret the results.</a:t>
            </a:r>
          </a:p>
          <a:p>
            <a:pPr lvl="1"/>
            <a:endParaRPr lang="en-IN" dirty="0"/>
          </a:p>
          <a:p>
            <a:r>
              <a:rPr lang="en-IN" dirty="0" smtClean="0"/>
              <a:t>Limitations of health expectancy measures</a:t>
            </a:r>
          </a:p>
          <a:p>
            <a:pPr lvl="1"/>
            <a:r>
              <a:rPr lang="en-IN" dirty="0" smtClean="0"/>
              <a:t>Not easy to attribute a populations health status (both good or bad) to any particular disease, injury, risks or other conditions </a:t>
            </a:r>
          </a:p>
          <a:p>
            <a:endParaRPr lang="en-IN" dirty="0" smtClean="0"/>
          </a:p>
          <a:p>
            <a:endParaRPr lang="en-IN" dirty="0"/>
          </a:p>
        </p:txBody>
      </p:sp>
    </p:spTree>
    <p:extLst>
      <p:ext uri="{BB962C8B-B14F-4D97-AF65-F5344CB8AC3E}">
        <p14:creationId xmlns:p14="http://schemas.microsoft.com/office/powerpoint/2010/main" val="60213385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3350"/>
            <a:ext cx="8686800" cy="628650"/>
          </a:xfrm>
        </p:spPr>
        <p:txBody>
          <a:bodyPr>
            <a:normAutofit fontScale="90000"/>
          </a:bodyPr>
          <a:lstStyle/>
          <a:p>
            <a:r>
              <a:rPr lang="en-IN" cap="none" dirty="0" smtClean="0"/>
              <a:t>Quality Adjusted Life Years (QALY)</a:t>
            </a:r>
            <a:endParaRPr lang="en-IN" cap="none" dirty="0"/>
          </a:p>
        </p:txBody>
      </p:sp>
      <p:sp>
        <p:nvSpPr>
          <p:cNvPr id="3" name="Content Placeholder 2"/>
          <p:cNvSpPr>
            <a:spLocks noGrp="1"/>
          </p:cNvSpPr>
          <p:nvPr>
            <p:ph idx="1"/>
          </p:nvPr>
        </p:nvSpPr>
        <p:spPr>
          <a:xfrm>
            <a:off x="152400" y="895350"/>
            <a:ext cx="8839200" cy="4114800"/>
          </a:xfrm>
        </p:spPr>
        <p:txBody>
          <a:bodyPr>
            <a:normAutofit lnSpcReduction="10000"/>
          </a:bodyPr>
          <a:lstStyle/>
          <a:p>
            <a:pPr>
              <a:buFont typeface="Wingdings" pitchFamily="2" charset="2"/>
              <a:buChar char="Ø"/>
            </a:pPr>
            <a:r>
              <a:rPr lang="en-IN" sz="2400" dirty="0" smtClean="0"/>
              <a:t>A composite measure of gain in life expectancy and health related quality of life.</a:t>
            </a:r>
          </a:p>
          <a:p>
            <a:pPr>
              <a:buFont typeface="Wingdings" pitchFamily="2" charset="2"/>
              <a:buChar char="Ø"/>
            </a:pPr>
            <a:r>
              <a:rPr lang="en-IN" sz="2400" dirty="0" smtClean="0"/>
              <a:t>Combines length of life and quality of life.</a:t>
            </a:r>
          </a:p>
          <a:p>
            <a:pPr>
              <a:buFont typeface="Wingdings" pitchFamily="2" charset="2"/>
              <a:buChar char="Ø"/>
            </a:pPr>
            <a:r>
              <a:rPr lang="en-IN" sz="2400" dirty="0" smtClean="0"/>
              <a:t>It is quality adjustment to years of life gained or length of time for which the quality of life improved or both due to an intervention.</a:t>
            </a:r>
            <a:endParaRPr lang="en-IN" dirty="0"/>
          </a:p>
          <a:p>
            <a:pPr>
              <a:buFont typeface="Wingdings" pitchFamily="2" charset="2"/>
              <a:buChar char="Ø"/>
            </a:pPr>
            <a:r>
              <a:rPr lang="en-IN" sz="2400" dirty="0" smtClean="0"/>
              <a:t>Quality of life is calculated </a:t>
            </a:r>
            <a:r>
              <a:rPr lang="en-IN" dirty="0" smtClean="0"/>
              <a:t>by</a:t>
            </a:r>
          </a:p>
          <a:p>
            <a:pPr marL="0" indent="0">
              <a:buNone/>
            </a:pPr>
            <a:r>
              <a:rPr lang="en-IN" sz="2400" dirty="0"/>
              <a:t> </a:t>
            </a:r>
            <a:r>
              <a:rPr lang="en-IN" sz="2400" dirty="0" smtClean="0"/>
              <a:t>  obtaining a measure of health </a:t>
            </a:r>
          </a:p>
          <a:p>
            <a:pPr marL="0" indent="0">
              <a:buNone/>
            </a:pPr>
            <a:r>
              <a:rPr lang="en-IN" dirty="0"/>
              <a:t> </a:t>
            </a:r>
            <a:r>
              <a:rPr lang="en-IN" dirty="0" smtClean="0"/>
              <a:t>  state of patients </a:t>
            </a:r>
            <a:r>
              <a:rPr lang="en-IN" sz="2400" dirty="0" smtClean="0"/>
              <a:t>and </a:t>
            </a:r>
            <a:endParaRPr lang="en-IN" sz="2400" dirty="0" smtClean="0"/>
          </a:p>
          <a:p>
            <a:pPr marL="0" indent="0">
              <a:buNone/>
            </a:pPr>
            <a:r>
              <a:rPr lang="en-IN" dirty="0"/>
              <a:t> </a:t>
            </a:r>
            <a:r>
              <a:rPr lang="en-IN" dirty="0" smtClean="0"/>
              <a:t>  comparing with a standard</a:t>
            </a:r>
          </a:p>
          <a:p>
            <a:pPr marL="0" indent="0">
              <a:buNone/>
            </a:pPr>
            <a:r>
              <a:rPr lang="en-IN" sz="2400" dirty="0"/>
              <a:t> </a:t>
            </a:r>
            <a:r>
              <a:rPr lang="en-IN" sz="2400" dirty="0" smtClean="0"/>
              <a:t>  </a:t>
            </a:r>
            <a:r>
              <a:rPr lang="en-IN" sz="2400" dirty="0" smtClean="0"/>
              <a:t>population.</a:t>
            </a:r>
            <a:endParaRPr lang="en-IN" sz="2400" dirty="0" smtClean="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72257" y="2724151"/>
            <a:ext cx="4671743" cy="2419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07534413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22694" y="209550"/>
            <a:ext cx="8686800" cy="628650"/>
          </a:xfrm>
        </p:spPr>
        <p:txBody>
          <a:bodyPr>
            <a:normAutofit fontScale="90000"/>
          </a:bodyPr>
          <a:lstStyle/>
          <a:p>
            <a:r>
              <a:rPr lang="en-IN" cap="none" dirty="0"/>
              <a:t>Quality Adjusted Life Years (QALY)</a:t>
            </a:r>
            <a:endParaRPr lang="en-IN" dirty="0"/>
          </a:p>
        </p:txBody>
      </p:sp>
      <p:sp>
        <p:nvSpPr>
          <p:cNvPr id="3" name="Content Placeholder 2"/>
          <p:cNvSpPr>
            <a:spLocks noGrp="1"/>
          </p:cNvSpPr>
          <p:nvPr>
            <p:ph idx="1"/>
          </p:nvPr>
        </p:nvSpPr>
        <p:spPr>
          <a:xfrm>
            <a:off x="228600" y="895350"/>
            <a:ext cx="8763000" cy="4038600"/>
          </a:xfrm>
        </p:spPr>
        <p:txBody>
          <a:bodyPr/>
          <a:lstStyle/>
          <a:p>
            <a:pPr>
              <a:buFont typeface="Wingdings" pitchFamily="2" charset="2"/>
              <a:buChar char="Ø"/>
            </a:pPr>
            <a:r>
              <a:rPr lang="en-IN" sz="2600" dirty="0" smtClean="0"/>
              <a:t>Advantages of QALY</a:t>
            </a:r>
          </a:p>
          <a:p>
            <a:pPr lvl="1">
              <a:buFont typeface="Arial" pitchFamily="34" charset="0"/>
              <a:buChar char="•"/>
            </a:pPr>
            <a:r>
              <a:rPr lang="en-IN" sz="2400" dirty="0" smtClean="0"/>
              <a:t>Can be applied to any intervention whether it increases life expectancy without improving quality of life or vice versa, improves both or improves one at the cost of other.</a:t>
            </a:r>
          </a:p>
          <a:p>
            <a:pPr lvl="1">
              <a:buFont typeface="Arial" pitchFamily="34" charset="0"/>
              <a:buChar char="•"/>
            </a:pPr>
            <a:r>
              <a:rPr lang="en-IN" sz="2400" dirty="0" smtClean="0"/>
              <a:t>Useful for cost-effective analysis.</a:t>
            </a:r>
          </a:p>
          <a:p>
            <a:pPr lvl="1">
              <a:buFont typeface="Arial" pitchFamily="34" charset="0"/>
              <a:buChar char="•"/>
            </a:pPr>
            <a:endParaRPr lang="en-IN" sz="2400" dirty="0" smtClean="0"/>
          </a:p>
          <a:p>
            <a:pPr>
              <a:buFont typeface="Wingdings" pitchFamily="2" charset="2"/>
              <a:buChar char="Ø"/>
            </a:pPr>
            <a:r>
              <a:rPr lang="en-IN" sz="2600" dirty="0" smtClean="0"/>
              <a:t>Disadvantage-</a:t>
            </a:r>
          </a:p>
          <a:p>
            <a:pPr lvl="1">
              <a:buFont typeface="Arial" pitchFamily="34" charset="0"/>
              <a:buChar char="•"/>
            </a:pPr>
            <a:r>
              <a:rPr lang="en-IN" sz="2400" dirty="0" smtClean="0"/>
              <a:t>It is argued that longevity and quality should not be compared in the same metric.</a:t>
            </a:r>
            <a:endParaRPr lang="en-IN" sz="2400" dirty="0"/>
          </a:p>
        </p:txBody>
      </p:sp>
    </p:spTree>
    <p:extLst>
      <p:ext uri="{BB962C8B-B14F-4D97-AF65-F5344CB8AC3E}">
        <p14:creationId xmlns:p14="http://schemas.microsoft.com/office/powerpoint/2010/main" val="150718496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304800" y="209550"/>
            <a:ext cx="8686800" cy="628650"/>
          </a:xfrm>
        </p:spPr>
        <p:txBody>
          <a:bodyPr>
            <a:normAutofit fontScale="90000"/>
          </a:bodyPr>
          <a:lstStyle/>
          <a:p>
            <a:r>
              <a:rPr lang="en-IN" cap="none" dirty="0" smtClean="0"/>
              <a:t>Framework</a:t>
            </a:r>
            <a:endParaRPr lang="en-IN" cap="none" dirty="0"/>
          </a:p>
        </p:txBody>
      </p:sp>
      <p:sp>
        <p:nvSpPr>
          <p:cNvPr id="2" name="Content Placeholder 1"/>
          <p:cNvSpPr>
            <a:spLocks noGrp="1"/>
          </p:cNvSpPr>
          <p:nvPr>
            <p:ph idx="1"/>
          </p:nvPr>
        </p:nvSpPr>
        <p:spPr>
          <a:xfrm>
            <a:off x="304800" y="895350"/>
            <a:ext cx="8686800" cy="4114800"/>
          </a:xfrm>
        </p:spPr>
        <p:txBody>
          <a:bodyPr>
            <a:normAutofit lnSpcReduction="10000"/>
          </a:bodyPr>
          <a:lstStyle/>
          <a:p>
            <a:pPr>
              <a:buFont typeface="Wingdings" pitchFamily="2" charset="2"/>
              <a:buChar char="Ø"/>
            </a:pPr>
            <a:r>
              <a:rPr lang="en-IN" dirty="0" smtClean="0"/>
              <a:t>What is “burden of disease”</a:t>
            </a:r>
          </a:p>
          <a:p>
            <a:pPr>
              <a:buFont typeface="Wingdings" pitchFamily="2" charset="2"/>
              <a:buChar char="Ø"/>
            </a:pPr>
            <a:r>
              <a:rPr lang="en-IN" dirty="0" smtClean="0"/>
              <a:t>Need for measuring burden of disease?</a:t>
            </a:r>
          </a:p>
          <a:p>
            <a:pPr>
              <a:buFont typeface="Wingdings" pitchFamily="2" charset="2"/>
              <a:buChar char="Ø"/>
            </a:pPr>
            <a:r>
              <a:rPr lang="en-IN" dirty="0" smtClean="0"/>
              <a:t>Measures of population health</a:t>
            </a:r>
          </a:p>
          <a:p>
            <a:pPr>
              <a:buFont typeface="Wingdings" pitchFamily="2" charset="2"/>
              <a:buChar char="Ø"/>
            </a:pPr>
            <a:r>
              <a:rPr lang="en-IN" dirty="0" smtClean="0"/>
              <a:t>Life expectancy</a:t>
            </a:r>
          </a:p>
          <a:p>
            <a:pPr>
              <a:buFont typeface="Wingdings" pitchFamily="2" charset="2"/>
              <a:buChar char="Ø"/>
            </a:pPr>
            <a:r>
              <a:rPr lang="en-IN" dirty="0" smtClean="0"/>
              <a:t>Healthy life expectancy</a:t>
            </a:r>
          </a:p>
          <a:p>
            <a:pPr>
              <a:buFont typeface="Wingdings" pitchFamily="2" charset="2"/>
              <a:buChar char="Ø"/>
            </a:pPr>
            <a:r>
              <a:rPr lang="en-IN" dirty="0" smtClean="0"/>
              <a:t>Disability adjusted and disability free life expectancy</a:t>
            </a:r>
          </a:p>
          <a:p>
            <a:pPr>
              <a:buFont typeface="Wingdings" pitchFamily="2" charset="2"/>
              <a:buChar char="Ø"/>
            </a:pPr>
            <a:r>
              <a:rPr lang="en-IN" dirty="0" smtClean="0"/>
              <a:t>Quality Adjusted Life years</a:t>
            </a:r>
          </a:p>
          <a:p>
            <a:pPr>
              <a:buFont typeface="Wingdings" pitchFamily="2" charset="2"/>
              <a:buChar char="Ø"/>
            </a:pPr>
            <a:r>
              <a:rPr lang="en-IN" dirty="0" smtClean="0"/>
              <a:t>Incidence, prevalence, mortality</a:t>
            </a:r>
          </a:p>
          <a:p>
            <a:pPr>
              <a:buFont typeface="Wingdings" pitchFamily="2" charset="2"/>
              <a:buChar char="Ø"/>
            </a:pPr>
            <a:r>
              <a:rPr lang="en-IN" dirty="0" smtClean="0"/>
              <a:t>Disability Adjusted Life Years - DALY</a:t>
            </a:r>
            <a:endParaRPr lang="en-IN" dirty="0" smtClean="0"/>
          </a:p>
          <a:p>
            <a:pPr>
              <a:buFont typeface="Wingdings" pitchFamily="2" charset="2"/>
              <a:buChar char="Ø"/>
            </a:pPr>
            <a:r>
              <a:rPr lang="en-IN" dirty="0" smtClean="0"/>
              <a:t>Global Burden of Disease study</a:t>
            </a:r>
          </a:p>
        </p:txBody>
      </p:sp>
    </p:spTree>
    <p:extLst>
      <p:ext uri="{BB962C8B-B14F-4D97-AF65-F5344CB8AC3E}">
        <p14:creationId xmlns:p14="http://schemas.microsoft.com/office/powerpoint/2010/main" val="129524534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IN" dirty="0" smtClean="0"/>
              <a:t>Measures of disease burden</a:t>
            </a:r>
            <a:endParaRPr lang="en-IN" dirty="0"/>
          </a:p>
        </p:txBody>
      </p:sp>
      <p:sp>
        <p:nvSpPr>
          <p:cNvPr id="3" name="Content Placeholder 2"/>
          <p:cNvSpPr>
            <a:spLocks noGrp="1"/>
          </p:cNvSpPr>
          <p:nvPr>
            <p:ph idx="1"/>
          </p:nvPr>
        </p:nvSpPr>
        <p:spPr/>
        <p:txBody>
          <a:bodyPr>
            <a:normAutofit/>
          </a:bodyPr>
          <a:lstStyle/>
          <a:p>
            <a:r>
              <a:rPr lang="en-IN" dirty="0" smtClean="0"/>
              <a:t>Incidence</a:t>
            </a:r>
          </a:p>
          <a:p>
            <a:r>
              <a:rPr lang="en-IN" dirty="0" smtClean="0"/>
              <a:t>Prevalence</a:t>
            </a:r>
            <a:endParaRPr lang="en-IN" dirty="0"/>
          </a:p>
          <a:p>
            <a:r>
              <a:rPr lang="en-IN" dirty="0" smtClean="0"/>
              <a:t>Mortality rates-</a:t>
            </a:r>
          </a:p>
          <a:p>
            <a:pPr lvl="1"/>
            <a:r>
              <a:rPr lang="en-IN" dirty="0" smtClean="0"/>
              <a:t>Age-specific mortality rates</a:t>
            </a:r>
          </a:p>
          <a:p>
            <a:pPr lvl="1"/>
            <a:r>
              <a:rPr lang="en-IN" dirty="0" smtClean="0"/>
              <a:t>Cause specific mortality rates</a:t>
            </a:r>
          </a:p>
          <a:p>
            <a:pPr lvl="1"/>
            <a:r>
              <a:rPr lang="en-IN" dirty="0" smtClean="0"/>
              <a:t>Case fatality rates</a:t>
            </a:r>
          </a:p>
          <a:p>
            <a:r>
              <a:rPr lang="en-IN" dirty="0" smtClean="0"/>
              <a:t>Disability Adjusted Life Years (DALY)</a:t>
            </a:r>
            <a:endParaRPr lang="en-IN" dirty="0"/>
          </a:p>
        </p:txBody>
      </p:sp>
    </p:spTree>
    <p:extLst>
      <p:ext uri="{BB962C8B-B14F-4D97-AF65-F5344CB8AC3E}">
        <p14:creationId xmlns:p14="http://schemas.microsoft.com/office/powerpoint/2010/main" val="967303918"/>
      </p:ext>
    </p:extLst>
  </p:cSld>
  <p:clrMapOvr>
    <a:masterClrMapping/>
  </p:clrMapOvr>
  <mc:AlternateContent xmlns:mc="http://schemas.openxmlformats.org/markup-compatibility/2006">
    <mc:Choice xmlns:p14="http://schemas.microsoft.com/office/powerpoint/2010/main" Requires="p14">
      <p:transition spd="slow" p14:dur="2000"/>
    </mc:Choice>
    <mc:Fallback>
      <p:transition spd="slow"/>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765572"/>
          </a:xfrm>
        </p:spPr>
        <p:txBody>
          <a:bodyPr>
            <a:normAutofit/>
          </a:bodyPr>
          <a:lstStyle/>
          <a:p>
            <a:r>
              <a:rPr lang="en-IN" dirty="0" smtClean="0"/>
              <a:t>Incidence and prevalence</a:t>
            </a:r>
            <a:endParaRPr lang="en-IN" dirty="0"/>
          </a:p>
        </p:txBody>
      </p:sp>
      <p:sp>
        <p:nvSpPr>
          <p:cNvPr id="3" name="Content Placeholder 2"/>
          <p:cNvSpPr>
            <a:spLocks noGrp="1"/>
          </p:cNvSpPr>
          <p:nvPr>
            <p:ph idx="1"/>
          </p:nvPr>
        </p:nvSpPr>
        <p:spPr>
          <a:xfrm>
            <a:off x="228600" y="1047750"/>
            <a:ext cx="8686800" cy="3886200"/>
          </a:xfrm>
        </p:spPr>
        <p:txBody>
          <a:bodyPr/>
          <a:lstStyle/>
          <a:p>
            <a:r>
              <a:rPr lang="en-IN" b="1" dirty="0"/>
              <a:t>I</a:t>
            </a:r>
            <a:r>
              <a:rPr lang="en-IN" b="1" dirty="0" smtClean="0"/>
              <a:t>ncidence</a:t>
            </a:r>
            <a:r>
              <a:rPr lang="en-IN" dirty="0" smtClean="0"/>
              <a:t> – no. of new cases of a disease.</a:t>
            </a:r>
          </a:p>
          <a:p>
            <a:r>
              <a:rPr lang="en-IN" b="1" dirty="0" smtClean="0"/>
              <a:t>Incidence rates </a:t>
            </a:r>
            <a:r>
              <a:rPr lang="en-IN" dirty="0" smtClean="0"/>
              <a:t>– no of new cases of a disease per year </a:t>
            </a:r>
          </a:p>
          <a:p>
            <a:endParaRPr lang="en-IN" dirty="0"/>
          </a:p>
          <a:p>
            <a:r>
              <a:rPr lang="en-IN" b="1" dirty="0" smtClean="0"/>
              <a:t>Prevalence</a:t>
            </a:r>
            <a:r>
              <a:rPr lang="en-IN" dirty="0" smtClean="0"/>
              <a:t> – proportion of people in a population living with a </a:t>
            </a:r>
            <a:r>
              <a:rPr lang="en-IN" dirty="0"/>
              <a:t>disease (new + </a:t>
            </a:r>
            <a:r>
              <a:rPr lang="en-IN" dirty="0" smtClean="0"/>
              <a:t>old) at any given point of time or over a period of time.</a:t>
            </a:r>
          </a:p>
          <a:p>
            <a:pPr marL="0" indent="0">
              <a:buNone/>
            </a:pPr>
            <a:endParaRPr lang="en-IN" dirty="0" smtClean="0"/>
          </a:p>
        </p:txBody>
      </p:sp>
    </p:spTree>
    <p:extLst>
      <p:ext uri="{BB962C8B-B14F-4D97-AF65-F5344CB8AC3E}">
        <p14:creationId xmlns:p14="http://schemas.microsoft.com/office/powerpoint/2010/main" val="177144135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689372"/>
          </a:xfrm>
        </p:spPr>
        <p:txBody>
          <a:bodyPr>
            <a:normAutofit/>
          </a:bodyPr>
          <a:lstStyle/>
          <a:p>
            <a:r>
              <a:rPr lang="en-IN" dirty="0" smtClean="0"/>
              <a:t>Mortality rates</a:t>
            </a:r>
            <a:endParaRPr lang="en-IN" dirty="0"/>
          </a:p>
        </p:txBody>
      </p:sp>
      <p:sp>
        <p:nvSpPr>
          <p:cNvPr id="3" name="Content Placeholder 2"/>
          <p:cNvSpPr>
            <a:spLocks noGrp="1"/>
          </p:cNvSpPr>
          <p:nvPr>
            <p:ph idx="1"/>
          </p:nvPr>
        </p:nvSpPr>
        <p:spPr>
          <a:xfrm>
            <a:off x="228600" y="819150"/>
            <a:ext cx="8763000" cy="4191000"/>
          </a:xfrm>
        </p:spPr>
        <p:txBody>
          <a:bodyPr/>
          <a:lstStyle/>
          <a:p>
            <a:r>
              <a:rPr lang="en-IN" dirty="0" smtClean="0"/>
              <a:t>No of deaths per year due to a disease or a health condition.</a:t>
            </a:r>
          </a:p>
          <a:p>
            <a:r>
              <a:rPr lang="en-IN" dirty="0" smtClean="0"/>
              <a:t>Can be calculated for different age/age groups (thus indicates the burden of any disease at different stages of life).</a:t>
            </a:r>
          </a:p>
          <a:p>
            <a:r>
              <a:rPr lang="en-IN" dirty="0" smtClean="0"/>
              <a:t>Case fatality rates indicate about the severity of the disease.</a:t>
            </a:r>
          </a:p>
          <a:p>
            <a:endParaRPr lang="en-IN" dirty="0"/>
          </a:p>
          <a:p>
            <a:r>
              <a:rPr lang="en-IN" dirty="0" smtClean="0"/>
              <a:t>Incidence, prevalence and mortality do not give a complete picture regarding the impact/burden of a disease particularly about quality of life.</a:t>
            </a:r>
          </a:p>
          <a:p>
            <a:r>
              <a:rPr lang="en-IN" dirty="0" smtClean="0"/>
              <a:t>May be difficult to compare across regions due to lack of uniformity and consistency in data.</a:t>
            </a:r>
            <a:endParaRPr lang="en-IN" dirty="0"/>
          </a:p>
        </p:txBody>
      </p:sp>
    </p:spTree>
    <p:extLst>
      <p:ext uri="{BB962C8B-B14F-4D97-AF65-F5344CB8AC3E}">
        <p14:creationId xmlns:p14="http://schemas.microsoft.com/office/powerpoint/2010/main" val="1666176502"/>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33350"/>
            <a:ext cx="8686800" cy="628650"/>
          </a:xfrm>
        </p:spPr>
        <p:txBody>
          <a:bodyPr>
            <a:normAutofit fontScale="90000"/>
          </a:bodyPr>
          <a:lstStyle/>
          <a:p>
            <a:r>
              <a:rPr lang="en-IN" cap="none" dirty="0" smtClean="0"/>
              <a:t>Disability Adjusted Life Years (DALYs)</a:t>
            </a:r>
            <a:endParaRPr lang="en-IN" cap="none" dirty="0"/>
          </a:p>
        </p:txBody>
      </p:sp>
      <p:sp>
        <p:nvSpPr>
          <p:cNvPr id="3" name="Content Placeholder 2"/>
          <p:cNvSpPr>
            <a:spLocks noGrp="1"/>
          </p:cNvSpPr>
          <p:nvPr>
            <p:ph idx="1"/>
          </p:nvPr>
        </p:nvSpPr>
        <p:spPr>
          <a:xfrm>
            <a:off x="152400" y="971550"/>
            <a:ext cx="8839200" cy="4038600"/>
          </a:xfrm>
        </p:spPr>
        <p:txBody>
          <a:bodyPr>
            <a:normAutofit/>
          </a:bodyPr>
          <a:lstStyle/>
          <a:p>
            <a:pPr>
              <a:buFont typeface="Wingdings" pitchFamily="2" charset="2"/>
              <a:buChar char="Ø"/>
            </a:pPr>
            <a:r>
              <a:rPr lang="en-IN" sz="2400" dirty="0" smtClean="0"/>
              <a:t>An absolute health gap/health loss measure.</a:t>
            </a:r>
          </a:p>
          <a:p>
            <a:pPr>
              <a:buFont typeface="Wingdings" pitchFamily="2" charset="2"/>
              <a:buChar char="Ø"/>
            </a:pPr>
            <a:r>
              <a:rPr lang="en-IN" sz="2400" dirty="0" smtClean="0"/>
              <a:t>Measures population health comprehensively with the ability to express the contribution of diseases, injuries, &amp; risks as a proportion of total burden of disease.</a:t>
            </a:r>
          </a:p>
          <a:p>
            <a:pPr>
              <a:buFont typeface="Wingdings" pitchFamily="2" charset="2"/>
              <a:buChar char="Ø"/>
            </a:pPr>
            <a:r>
              <a:rPr lang="en-IN" sz="2400" dirty="0" smtClean="0"/>
              <a:t>Quantifies loss of health from </a:t>
            </a:r>
          </a:p>
          <a:p>
            <a:pPr marL="0" indent="0">
              <a:buNone/>
            </a:pPr>
            <a:r>
              <a:rPr lang="en-IN" sz="2400" dirty="0" smtClean="0"/>
              <a:t>   mortality and morbidity against an</a:t>
            </a:r>
          </a:p>
          <a:p>
            <a:pPr marL="0" indent="0">
              <a:buNone/>
            </a:pPr>
            <a:r>
              <a:rPr lang="en-IN" sz="2400" dirty="0" smtClean="0"/>
              <a:t>   ideal state of life free of disease.</a:t>
            </a:r>
          </a:p>
          <a:p>
            <a:pPr>
              <a:buFont typeface="Wingdings" pitchFamily="2" charset="2"/>
              <a:buChar char="Ø"/>
            </a:pPr>
            <a:endParaRPr lang="en-IN" sz="2400" dirty="0"/>
          </a:p>
          <a:p>
            <a:pPr>
              <a:buFont typeface="Wingdings" pitchFamily="2" charset="2"/>
              <a:buChar char="Ø"/>
            </a:pPr>
            <a:endParaRPr lang="en-IN" sz="2400"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00600" y="2343150"/>
            <a:ext cx="4343400" cy="2800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4031375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229600" cy="689372"/>
          </a:xfrm>
        </p:spPr>
        <p:txBody>
          <a:bodyPr>
            <a:normAutofit/>
          </a:bodyPr>
          <a:lstStyle/>
          <a:p>
            <a:r>
              <a:rPr lang="en-IN" dirty="0" smtClean="0"/>
              <a:t>DALY</a:t>
            </a:r>
            <a:endParaRPr lang="en-IN" dirty="0"/>
          </a:p>
        </p:txBody>
      </p:sp>
      <p:sp>
        <p:nvSpPr>
          <p:cNvPr id="3" name="Content Placeholder 2"/>
          <p:cNvSpPr>
            <a:spLocks noGrp="1"/>
          </p:cNvSpPr>
          <p:nvPr>
            <p:ph idx="1"/>
          </p:nvPr>
        </p:nvSpPr>
        <p:spPr>
          <a:xfrm>
            <a:off x="152400" y="666750"/>
            <a:ext cx="8839200" cy="4038600"/>
          </a:xfrm>
        </p:spPr>
        <p:txBody>
          <a:bodyPr>
            <a:normAutofit/>
          </a:bodyPr>
          <a:lstStyle/>
          <a:p>
            <a:r>
              <a:rPr lang="en-IN" sz="2100" dirty="0"/>
              <a:t>Ranges from 0 (no disability) to 1 (death</a:t>
            </a:r>
            <a:r>
              <a:rPr lang="en-IN" sz="2100" dirty="0" smtClean="0"/>
              <a:t>). 1DALY = 1 year of healthy life lost</a:t>
            </a:r>
            <a:endParaRPr lang="en-IN" sz="2100" dirty="0"/>
          </a:p>
          <a:p>
            <a:r>
              <a:rPr lang="en-IN" sz="2100" dirty="0" smtClean="0"/>
              <a:t>Converse </a:t>
            </a:r>
            <a:r>
              <a:rPr lang="en-IN" sz="2100" dirty="0"/>
              <a:t>of the QALY (quality adjusted life year)</a:t>
            </a:r>
          </a:p>
          <a:p>
            <a:r>
              <a:rPr lang="en-IN" sz="2100" dirty="0" smtClean="0"/>
              <a:t>Uses </a:t>
            </a:r>
            <a:r>
              <a:rPr lang="en-IN" sz="2100" dirty="0"/>
              <a:t>life table to compare with maximum </a:t>
            </a:r>
            <a:r>
              <a:rPr lang="en-IN" sz="2100" dirty="0" smtClean="0"/>
              <a:t>life expectancy (</a:t>
            </a:r>
            <a:r>
              <a:rPr lang="en-IN" sz="2100" dirty="0" err="1" smtClean="0"/>
              <a:t>i.e.lowest</a:t>
            </a:r>
            <a:r>
              <a:rPr lang="en-IN" sz="2100" dirty="0" smtClean="0"/>
              <a:t> age specific mortality)</a:t>
            </a:r>
          </a:p>
        </p:txBody>
      </p:sp>
      <p:pic>
        <p:nvPicPr>
          <p:cNvPr id="5" name="Picture 2" descr="D:\com med\screenshots\DALY 2.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2114550"/>
            <a:ext cx="9144000" cy="30289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2174947"/>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689372"/>
          </a:xfrm>
        </p:spPr>
        <p:txBody>
          <a:bodyPr>
            <a:normAutofit/>
          </a:bodyPr>
          <a:lstStyle/>
          <a:p>
            <a:r>
              <a:rPr lang="en-IN" dirty="0" smtClean="0"/>
              <a:t>Years of Life Lost (YLL)</a:t>
            </a:r>
            <a:endParaRPr lang="en-IN" dirty="0"/>
          </a:p>
        </p:txBody>
      </p:sp>
      <p:sp>
        <p:nvSpPr>
          <p:cNvPr id="3" name="Content Placeholder 2"/>
          <p:cNvSpPr>
            <a:spLocks noGrp="1"/>
          </p:cNvSpPr>
          <p:nvPr>
            <p:ph idx="1"/>
          </p:nvPr>
        </p:nvSpPr>
        <p:spPr>
          <a:xfrm>
            <a:off x="228600" y="895350"/>
            <a:ext cx="8763000" cy="4114800"/>
          </a:xfrm>
        </p:spPr>
        <p:txBody>
          <a:bodyPr>
            <a:normAutofit/>
          </a:bodyPr>
          <a:lstStyle/>
          <a:p>
            <a:r>
              <a:rPr lang="en-IN" dirty="0" smtClean="0"/>
              <a:t>Years of life lost due to premature death from a disease or risk factor.</a:t>
            </a:r>
          </a:p>
          <a:p>
            <a:r>
              <a:rPr lang="en-IN" dirty="0" smtClean="0"/>
              <a:t>YLL = N * L		N= no of deaths</a:t>
            </a:r>
          </a:p>
          <a:p>
            <a:pPr marL="0" indent="0">
              <a:buNone/>
            </a:pPr>
            <a:r>
              <a:rPr lang="en-IN" dirty="0"/>
              <a:t>	</a:t>
            </a:r>
            <a:r>
              <a:rPr lang="en-IN" dirty="0" smtClean="0"/>
              <a:t>		L= standard life expectancy at age of death</a:t>
            </a:r>
          </a:p>
          <a:p>
            <a:endParaRPr lang="en-IN" dirty="0" smtClean="0"/>
          </a:p>
        </p:txBody>
      </p:sp>
    </p:spTree>
    <p:extLst>
      <p:ext uri="{BB962C8B-B14F-4D97-AF65-F5344CB8AC3E}">
        <p14:creationId xmlns:p14="http://schemas.microsoft.com/office/powerpoint/2010/main" val="394487383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37022"/>
            <a:ext cx="8229600" cy="689372"/>
          </a:xfrm>
        </p:spPr>
        <p:txBody>
          <a:bodyPr>
            <a:normAutofit/>
          </a:bodyPr>
          <a:lstStyle/>
          <a:p>
            <a:r>
              <a:rPr lang="en-IN" dirty="0"/>
              <a:t>Years Lived with disability/disease (YLD</a:t>
            </a:r>
            <a:r>
              <a:rPr lang="en-IN" dirty="0" smtClean="0"/>
              <a:t>)</a:t>
            </a:r>
            <a:endParaRPr lang="en-IN" dirty="0"/>
          </a:p>
        </p:txBody>
      </p:sp>
      <p:sp>
        <p:nvSpPr>
          <p:cNvPr id="3" name="Content Placeholder 2"/>
          <p:cNvSpPr>
            <a:spLocks noGrp="1"/>
          </p:cNvSpPr>
          <p:nvPr>
            <p:ph idx="1"/>
          </p:nvPr>
        </p:nvSpPr>
        <p:spPr>
          <a:xfrm>
            <a:off x="228600" y="895350"/>
            <a:ext cx="8686800" cy="4038600"/>
          </a:xfrm>
        </p:spPr>
        <p:txBody>
          <a:bodyPr>
            <a:normAutofit lnSpcReduction="10000"/>
          </a:bodyPr>
          <a:lstStyle/>
          <a:p>
            <a:r>
              <a:rPr lang="en-IN" dirty="0"/>
              <a:t>Years of life lived with any short-term or long-term health loss.</a:t>
            </a:r>
          </a:p>
          <a:p>
            <a:endParaRPr lang="en-IN" dirty="0" smtClean="0"/>
          </a:p>
          <a:p>
            <a:r>
              <a:rPr lang="en-IN" dirty="0" smtClean="0"/>
              <a:t>YLD </a:t>
            </a:r>
            <a:r>
              <a:rPr lang="en-IN" dirty="0"/>
              <a:t>= </a:t>
            </a:r>
            <a:r>
              <a:rPr lang="en-IN" dirty="0" smtClean="0"/>
              <a:t>I * L * Disability Weight</a:t>
            </a:r>
          </a:p>
          <a:p>
            <a:pPr marL="0" indent="0">
              <a:buNone/>
            </a:pPr>
            <a:r>
              <a:rPr lang="en-IN" dirty="0" smtClean="0"/>
              <a:t>I= no. of Incident cases	L= duration until remission or death</a:t>
            </a:r>
            <a:endParaRPr lang="en-IN" dirty="0"/>
          </a:p>
          <a:p>
            <a:endParaRPr lang="en-IN" dirty="0" smtClean="0"/>
          </a:p>
          <a:p>
            <a:pPr marL="0" indent="0">
              <a:buNone/>
            </a:pPr>
            <a:r>
              <a:rPr lang="en-IN" sz="3000" b="1" u="sng" dirty="0" smtClean="0"/>
              <a:t>Prevalence YLD</a:t>
            </a:r>
          </a:p>
          <a:p>
            <a:endParaRPr lang="en-IN" b="1" u="sng" dirty="0"/>
          </a:p>
          <a:p>
            <a:r>
              <a:rPr lang="en-IN" dirty="0" smtClean="0"/>
              <a:t>YLD = P * Disability Weight</a:t>
            </a:r>
          </a:p>
          <a:p>
            <a:pPr marL="0" indent="0">
              <a:buNone/>
            </a:pPr>
            <a:r>
              <a:rPr lang="en-IN" dirty="0" smtClean="0"/>
              <a:t>P= no. of prevalent cases (Used in GBD study 2010)</a:t>
            </a:r>
            <a:endParaRPr lang="en-IN" dirty="0"/>
          </a:p>
        </p:txBody>
      </p:sp>
    </p:spTree>
    <p:extLst>
      <p:ext uri="{BB962C8B-B14F-4D97-AF65-F5344CB8AC3E}">
        <p14:creationId xmlns:p14="http://schemas.microsoft.com/office/powerpoint/2010/main" val="161597816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0"/>
            <a:ext cx="8229600" cy="819150"/>
          </a:xfrm>
        </p:spPr>
        <p:txBody>
          <a:bodyPr>
            <a:normAutofit/>
          </a:bodyPr>
          <a:lstStyle/>
          <a:p>
            <a:r>
              <a:rPr lang="en-IN" dirty="0" smtClean="0"/>
              <a:t>Disability weights</a:t>
            </a:r>
            <a:endParaRPr lang="en-IN" dirty="0"/>
          </a:p>
        </p:txBody>
      </p:sp>
      <p:sp>
        <p:nvSpPr>
          <p:cNvPr id="3" name="Content Placeholder 2"/>
          <p:cNvSpPr>
            <a:spLocks noGrp="1"/>
          </p:cNvSpPr>
          <p:nvPr>
            <p:ph idx="1"/>
          </p:nvPr>
        </p:nvSpPr>
        <p:spPr>
          <a:xfrm>
            <a:off x="152400" y="971550"/>
            <a:ext cx="8839200" cy="3733799"/>
          </a:xfrm>
        </p:spPr>
        <p:txBody>
          <a:bodyPr>
            <a:normAutofit/>
          </a:bodyPr>
          <a:lstStyle/>
          <a:p>
            <a:r>
              <a:rPr lang="en-IN" dirty="0"/>
              <a:t>A disability weight is a </a:t>
            </a:r>
            <a:r>
              <a:rPr lang="en-IN" dirty="0" smtClean="0"/>
              <a:t>weight/severity </a:t>
            </a:r>
            <a:r>
              <a:rPr lang="en-IN" dirty="0"/>
              <a:t>factor that reflects the severity of the disease on a scale from 0 </a:t>
            </a:r>
            <a:r>
              <a:rPr lang="en-IN" dirty="0" smtClean="0"/>
              <a:t>(equivalent to perfect </a:t>
            </a:r>
            <a:r>
              <a:rPr lang="en-IN" dirty="0"/>
              <a:t>health) to 1 (equivalent to death). </a:t>
            </a:r>
            <a:endParaRPr lang="en-IN" dirty="0" smtClean="0"/>
          </a:p>
          <a:p>
            <a:endParaRPr lang="en-IN" dirty="0" smtClean="0"/>
          </a:p>
          <a:p>
            <a:r>
              <a:rPr lang="en-IN" dirty="0" smtClean="0"/>
              <a:t>Translates </a:t>
            </a:r>
            <a:r>
              <a:rPr lang="en-IN" dirty="0"/>
              <a:t>morbidity </a:t>
            </a:r>
            <a:r>
              <a:rPr lang="en-IN" dirty="0" smtClean="0"/>
              <a:t>into healthy </a:t>
            </a:r>
            <a:r>
              <a:rPr lang="en-IN" dirty="0"/>
              <a:t>life years lost, thus enabling comparison </a:t>
            </a:r>
            <a:r>
              <a:rPr lang="en-IN" dirty="0" smtClean="0"/>
              <a:t>of morbidity </a:t>
            </a:r>
            <a:r>
              <a:rPr lang="en-IN" dirty="0"/>
              <a:t>and mortality</a:t>
            </a:r>
            <a:r>
              <a:rPr lang="en-IN" dirty="0" smtClean="0"/>
              <a:t>.</a:t>
            </a:r>
          </a:p>
          <a:p>
            <a:endParaRPr lang="en-IN" dirty="0" smtClean="0"/>
          </a:p>
          <a:p>
            <a:r>
              <a:rPr lang="en-IN" dirty="0" smtClean="0"/>
              <a:t>Years </a:t>
            </a:r>
            <a:r>
              <a:rPr lang="en-IN" dirty="0"/>
              <a:t>Lost due to Disability (YLD) are calculated by multiplying the incident cases by duration and disability weight for the condition.</a:t>
            </a:r>
          </a:p>
        </p:txBody>
      </p:sp>
    </p:spTree>
    <p:extLst>
      <p:ext uri="{BB962C8B-B14F-4D97-AF65-F5344CB8AC3E}">
        <p14:creationId xmlns:p14="http://schemas.microsoft.com/office/powerpoint/2010/main" val="3174890831"/>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9769"/>
            <a:ext cx="8229600" cy="689372"/>
          </a:xfrm>
        </p:spPr>
        <p:txBody>
          <a:bodyPr>
            <a:normAutofit/>
          </a:bodyPr>
          <a:lstStyle/>
          <a:p>
            <a:r>
              <a:rPr lang="en-IN" dirty="0" smtClean="0"/>
              <a:t>Disability weight scale</a:t>
            </a:r>
            <a:endParaRPr lang="en-IN" dirty="0"/>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1493418122"/>
              </p:ext>
            </p:extLst>
          </p:nvPr>
        </p:nvGraphicFramePr>
        <p:xfrm>
          <a:off x="-11503" y="895350"/>
          <a:ext cx="9144001" cy="3779520"/>
        </p:xfrm>
        <a:graphic>
          <a:graphicData uri="http://schemas.openxmlformats.org/drawingml/2006/table">
            <a:tbl>
              <a:tblPr firstRow="1" bandRow="1">
                <a:tableStyleId>{5C22544A-7EE6-4342-B048-85BDC9FD1C3A}</a:tableStyleId>
              </a:tblPr>
              <a:tblGrid>
                <a:gridCol w="1840303"/>
                <a:gridCol w="1981200"/>
                <a:gridCol w="5322498"/>
              </a:tblGrid>
              <a:tr h="380365">
                <a:tc>
                  <a:txBody>
                    <a:bodyPr/>
                    <a:lstStyle/>
                    <a:p>
                      <a:pPr algn="ctr"/>
                      <a:r>
                        <a:rPr lang="en-IN" sz="2000" dirty="0" smtClean="0"/>
                        <a:t>Disability class</a:t>
                      </a:r>
                      <a:endParaRPr lang="en-IN" sz="2000" dirty="0"/>
                    </a:p>
                  </a:txBody>
                  <a:tcPr anchor="ctr"/>
                </a:tc>
                <a:tc>
                  <a:txBody>
                    <a:bodyPr/>
                    <a:lstStyle/>
                    <a:p>
                      <a:pPr algn="ctr"/>
                      <a:r>
                        <a:rPr lang="en-IN" sz="2000" dirty="0" smtClean="0"/>
                        <a:t>Severity weights</a:t>
                      </a:r>
                      <a:endParaRPr lang="en-IN" sz="2000" dirty="0"/>
                    </a:p>
                  </a:txBody>
                  <a:tcPr anchor="ctr"/>
                </a:tc>
                <a:tc>
                  <a:txBody>
                    <a:bodyPr/>
                    <a:lstStyle/>
                    <a:p>
                      <a:pPr algn="ctr"/>
                      <a:r>
                        <a:rPr lang="en-IN" sz="2000" dirty="0" smtClean="0"/>
                        <a:t>Conditions</a:t>
                      </a:r>
                      <a:endParaRPr lang="en-IN" sz="2000" dirty="0"/>
                    </a:p>
                  </a:txBody>
                  <a:tcPr anchor="ctr"/>
                </a:tc>
              </a:tr>
              <a:tr h="380365">
                <a:tc>
                  <a:txBody>
                    <a:bodyPr/>
                    <a:lstStyle/>
                    <a:p>
                      <a:pPr algn="ctr"/>
                      <a:r>
                        <a:rPr lang="en-IN" sz="2000" dirty="0" smtClean="0"/>
                        <a:t>1</a:t>
                      </a:r>
                      <a:endParaRPr lang="en-IN" sz="2000" dirty="0"/>
                    </a:p>
                  </a:txBody>
                  <a:tcPr anchor="ctr"/>
                </a:tc>
                <a:tc>
                  <a:txBody>
                    <a:bodyPr/>
                    <a:lstStyle/>
                    <a:p>
                      <a:pPr algn="ctr"/>
                      <a:r>
                        <a:rPr lang="en-IN" sz="2000" dirty="0" smtClean="0"/>
                        <a:t>0.00 – 0.02</a:t>
                      </a:r>
                      <a:endParaRPr lang="en-IN" sz="2000" dirty="0"/>
                    </a:p>
                  </a:txBody>
                  <a:tcPr anchor="ctr"/>
                </a:tc>
                <a:tc>
                  <a:txBody>
                    <a:bodyPr/>
                    <a:lstStyle/>
                    <a:p>
                      <a:pPr algn="l"/>
                      <a:r>
                        <a:rPr lang="en-IN" sz="2000" dirty="0" smtClean="0"/>
                        <a:t>Vitiligo on face, malnutrition</a:t>
                      </a:r>
                      <a:endParaRPr lang="en-IN" sz="2000" dirty="0"/>
                    </a:p>
                  </a:txBody>
                  <a:tcPr anchor="ctr"/>
                </a:tc>
              </a:tr>
              <a:tr h="380365">
                <a:tc>
                  <a:txBody>
                    <a:bodyPr/>
                    <a:lstStyle/>
                    <a:p>
                      <a:pPr algn="ctr"/>
                      <a:r>
                        <a:rPr lang="en-IN" sz="2000" dirty="0" smtClean="0"/>
                        <a:t>2</a:t>
                      </a:r>
                      <a:endParaRPr lang="en-IN" sz="2000" dirty="0"/>
                    </a:p>
                  </a:txBody>
                  <a:tcPr anchor="ctr"/>
                </a:tc>
                <a:tc>
                  <a:txBody>
                    <a:bodyPr/>
                    <a:lstStyle/>
                    <a:p>
                      <a:pPr algn="ctr"/>
                      <a:r>
                        <a:rPr lang="en-IN" sz="2000" dirty="0" smtClean="0"/>
                        <a:t>0.02 – 0.12</a:t>
                      </a:r>
                      <a:endParaRPr lang="en-IN" sz="2000" dirty="0"/>
                    </a:p>
                  </a:txBody>
                  <a:tcPr anchor="ctr"/>
                </a:tc>
                <a:tc>
                  <a:txBody>
                    <a:bodyPr/>
                    <a:lstStyle/>
                    <a:p>
                      <a:pPr algn="l"/>
                      <a:r>
                        <a:rPr lang="en-IN" sz="2000" dirty="0" smtClean="0"/>
                        <a:t>Watery diarrhoea, sore throat, anemia</a:t>
                      </a:r>
                      <a:endParaRPr lang="en-IN" sz="2000" dirty="0"/>
                    </a:p>
                  </a:txBody>
                  <a:tcPr anchor="ctr"/>
                </a:tc>
              </a:tr>
              <a:tr h="380365">
                <a:tc>
                  <a:txBody>
                    <a:bodyPr/>
                    <a:lstStyle/>
                    <a:p>
                      <a:pPr algn="ctr"/>
                      <a:r>
                        <a:rPr lang="en-IN" sz="2000" dirty="0" smtClean="0"/>
                        <a:t>3</a:t>
                      </a:r>
                      <a:endParaRPr lang="en-IN" sz="2000" dirty="0"/>
                    </a:p>
                  </a:txBody>
                  <a:tcPr anchor="ctr"/>
                </a:tc>
                <a:tc>
                  <a:txBody>
                    <a:bodyPr/>
                    <a:lstStyle/>
                    <a:p>
                      <a:pPr algn="ctr"/>
                      <a:r>
                        <a:rPr lang="en-IN" sz="2000" dirty="0" smtClean="0"/>
                        <a:t>0.12</a:t>
                      </a:r>
                      <a:r>
                        <a:rPr lang="en-IN" sz="2000" baseline="0" dirty="0" smtClean="0"/>
                        <a:t> – 0.24</a:t>
                      </a:r>
                      <a:endParaRPr lang="en-IN" sz="2000" dirty="0"/>
                    </a:p>
                  </a:txBody>
                  <a:tcPr anchor="ctr"/>
                </a:tc>
                <a:tc>
                  <a:txBody>
                    <a:bodyPr/>
                    <a:lstStyle/>
                    <a:p>
                      <a:pPr algn="l"/>
                      <a:r>
                        <a:rPr lang="en-IN" sz="2000" dirty="0" smtClean="0"/>
                        <a:t>Radius #</a:t>
                      </a:r>
                      <a:r>
                        <a:rPr lang="en-IN" sz="2000" baseline="0" dirty="0" smtClean="0"/>
                        <a:t> in cast, infertility, erectile dysfunction, RA, Angina</a:t>
                      </a:r>
                      <a:endParaRPr lang="en-IN" sz="2000" dirty="0"/>
                    </a:p>
                  </a:txBody>
                  <a:tcPr anchor="ctr"/>
                </a:tc>
              </a:tr>
              <a:tr h="380365">
                <a:tc>
                  <a:txBody>
                    <a:bodyPr/>
                    <a:lstStyle/>
                    <a:p>
                      <a:pPr algn="ctr"/>
                      <a:r>
                        <a:rPr lang="en-IN" sz="2000" dirty="0" smtClean="0"/>
                        <a:t>4</a:t>
                      </a:r>
                      <a:endParaRPr lang="en-IN" sz="2000" dirty="0"/>
                    </a:p>
                  </a:txBody>
                  <a:tcPr anchor="ctr"/>
                </a:tc>
                <a:tc>
                  <a:txBody>
                    <a:bodyPr/>
                    <a:lstStyle/>
                    <a:p>
                      <a:pPr algn="ctr"/>
                      <a:r>
                        <a:rPr lang="en-IN" sz="2000" dirty="0" smtClean="0"/>
                        <a:t>0.24 – 0.36</a:t>
                      </a:r>
                      <a:endParaRPr lang="en-IN" sz="2000" dirty="0"/>
                    </a:p>
                  </a:txBody>
                  <a:tcPr anchor="ctr"/>
                </a:tc>
                <a:tc>
                  <a:txBody>
                    <a:bodyPr/>
                    <a:lstStyle/>
                    <a:p>
                      <a:pPr algn="l"/>
                      <a:r>
                        <a:rPr lang="en-IN" sz="2000" dirty="0" smtClean="0"/>
                        <a:t>Below knee amputation, deafness</a:t>
                      </a:r>
                      <a:endParaRPr lang="en-IN" sz="2000" dirty="0"/>
                    </a:p>
                  </a:txBody>
                  <a:tcPr anchor="ctr"/>
                </a:tc>
              </a:tr>
              <a:tr h="380365">
                <a:tc>
                  <a:txBody>
                    <a:bodyPr/>
                    <a:lstStyle/>
                    <a:p>
                      <a:pPr algn="ctr"/>
                      <a:r>
                        <a:rPr lang="en-IN" sz="2000" dirty="0" smtClean="0"/>
                        <a:t>5</a:t>
                      </a:r>
                      <a:endParaRPr lang="en-IN" sz="2000" dirty="0"/>
                    </a:p>
                  </a:txBody>
                  <a:tcPr anchor="ctr"/>
                </a:tc>
                <a:tc>
                  <a:txBody>
                    <a:bodyPr/>
                    <a:lstStyle/>
                    <a:p>
                      <a:pPr algn="ctr"/>
                      <a:r>
                        <a:rPr lang="en-IN" sz="2000" dirty="0" smtClean="0"/>
                        <a:t>0.36 – 0.50 </a:t>
                      </a:r>
                      <a:endParaRPr lang="en-IN" sz="2000" dirty="0"/>
                    </a:p>
                  </a:txBody>
                  <a:tcPr anchor="ctr"/>
                </a:tc>
                <a:tc>
                  <a:txBody>
                    <a:bodyPr/>
                    <a:lstStyle/>
                    <a:p>
                      <a:pPr algn="l"/>
                      <a:r>
                        <a:rPr lang="en-IN" sz="2000" dirty="0" err="1" smtClean="0"/>
                        <a:t>Rectovaginal</a:t>
                      </a:r>
                      <a:r>
                        <a:rPr lang="en-IN" sz="2000" dirty="0" smtClean="0"/>
                        <a:t> fistula, Mild mental retardation, Down syndrome</a:t>
                      </a:r>
                      <a:endParaRPr lang="en-IN" sz="2000" dirty="0"/>
                    </a:p>
                  </a:txBody>
                  <a:tcPr anchor="ctr"/>
                </a:tc>
              </a:tr>
              <a:tr h="380365">
                <a:tc>
                  <a:txBody>
                    <a:bodyPr/>
                    <a:lstStyle/>
                    <a:p>
                      <a:pPr algn="ctr"/>
                      <a:r>
                        <a:rPr lang="en-IN" sz="2000" dirty="0" smtClean="0"/>
                        <a:t>6</a:t>
                      </a:r>
                      <a:endParaRPr lang="en-IN" sz="2000" dirty="0"/>
                    </a:p>
                  </a:txBody>
                  <a:tcPr anchor="ctr"/>
                </a:tc>
                <a:tc>
                  <a:txBody>
                    <a:bodyPr/>
                    <a:lstStyle/>
                    <a:p>
                      <a:pPr algn="ctr"/>
                      <a:r>
                        <a:rPr lang="en-IN" sz="2000" dirty="0" smtClean="0"/>
                        <a:t>0.50 – 0.70</a:t>
                      </a:r>
                      <a:endParaRPr lang="en-IN" sz="2000" dirty="0"/>
                    </a:p>
                  </a:txBody>
                  <a:tcPr anchor="ctr"/>
                </a:tc>
                <a:tc>
                  <a:txBody>
                    <a:bodyPr/>
                    <a:lstStyle/>
                    <a:p>
                      <a:pPr algn="l"/>
                      <a:r>
                        <a:rPr lang="en-IN" sz="2000" dirty="0" smtClean="0"/>
                        <a:t>Unipolar major depression, blindness, paraplegia</a:t>
                      </a:r>
                      <a:endParaRPr lang="en-IN" sz="2000" dirty="0"/>
                    </a:p>
                  </a:txBody>
                  <a:tcPr anchor="ctr"/>
                </a:tc>
              </a:tr>
              <a:tr h="380365">
                <a:tc>
                  <a:txBody>
                    <a:bodyPr/>
                    <a:lstStyle/>
                    <a:p>
                      <a:pPr algn="ctr"/>
                      <a:r>
                        <a:rPr lang="en-IN" sz="2000" dirty="0" smtClean="0"/>
                        <a:t>7</a:t>
                      </a:r>
                      <a:endParaRPr lang="en-IN" sz="2000" dirty="0"/>
                    </a:p>
                  </a:txBody>
                  <a:tcPr anchor="ctr"/>
                </a:tc>
                <a:tc>
                  <a:txBody>
                    <a:bodyPr/>
                    <a:lstStyle/>
                    <a:p>
                      <a:pPr algn="ctr"/>
                      <a:r>
                        <a:rPr lang="en-IN" sz="2000" dirty="0" smtClean="0"/>
                        <a:t>0.70 – 1.00</a:t>
                      </a:r>
                      <a:endParaRPr lang="en-IN" sz="2000" dirty="0"/>
                    </a:p>
                  </a:txBody>
                  <a:tcPr anchor="ctr"/>
                </a:tc>
                <a:tc>
                  <a:txBody>
                    <a:bodyPr/>
                    <a:lstStyle/>
                    <a:p>
                      <a:pPr algn="l"/>
                      <a:r>
                        <a:rPr lang="en-IN" sz="2000" dirty="0" smtClean="0"/>
                        <a:t>Active psychosis, dementia, Quadriplegia</a:t>
                      </a:r>
                      <a:endParaRPr lang="en-IN" sz="2000" dirty="0"/>
                    </a:p>
                  </a:txBody>
                  <a:tcPr anchor="ctr"/>
                </a:tc>
              </a:tr>
            </a:tbl>
          </a:graphicData>
        </a:graphic>
      </p:graphicFrame>
      <p:sp>
        <p:nvSpPr>
          <p:cNvPr id="6" name="TextBox 5"/>
          <p:cNvSpPr txBox="1"/>
          <p:nvPr/>
        </p:nvSpPr>
        <p:spPr>
          <a:xfrm>
            <a:off x="304800" y="4673084"/>
            <a:ext cx="8610599" cy="369332"/>
          </a:xfrm>
          <a:prstGeom prst="rect">
            <a:avLst/>
          </a:prstGeom>
          <a:noFill/>
        </p:spPr>
        <p:txBody>
          <a:bodyPr wrap="square" rtlCol="0">
            <a:spAutoFit/>
          </a:bodyPr>
          <a:lstStyle/>
          <a:p>
            <a:r>
              <a:rPr lang="en-IN" dirty="0" smtClean="0"/>
              <a:t>Source: The Global Burden of Disease report summary 1990</a:t>
            </a:r>
            <a:endParaRPr lang="en-IN" dirty="0"/>
          </a:p>
        </p:txBody>
      </p:sp>
    </p:spTree>
    <p:extLst>
      <p:ext uri="{BB962C8B-B14F-4D97-AF65-F5344CB8AC3E}">
        <p14:creationId xmlns:p14="http://schemas.microsoft.com/office/powerpoint/2010/main" val="2742688027"/>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689372"/>
          </a:xfrm>
        </p:spPr>
        <p:txBody>
          <a:bodyPr>
            <a:normAutofit/>
          </a:bodyPr>
          <a:lstStyle/>
          <a:p>
            <a:r>
              <a:rPr lang="en-IN" dirty="0" smtClean="0"/>
              <a:t>Social weighting</a:t>
            </a:r>
            <a:endParaRPr lang="en-IN" dirty="0"/>
          </a:p>
        </p:txBody>
      </p:sp>
      <p:sp>
        <p:nvSpPr>
          <p:cNvPr id="3" name="Content Placeholder 2"/>
          <p:cNvSpPr>
            <a:spLocks noGrp="1"/>
          </p:cNvSpPr>
          <p:nvPr>
            <p:ph idx="1"/>
          </p:nvPr>
        </p:nvSpPr>
        <p:spPr>
          <a:xfrm>
            <a:off x="152400" y="895350"/>
            <a:ext cx="8839200" cy="4114800"/>
          </a:xfrm>
        </p:spPr>
        <p:txBody>
          <a:bodyPr>
            <a:normAutofit lnSpcReduction="10000"/>
          </a:bodyPr>
          <a:lstStyle/>
          <a:p>
            <a:r>
              <a:rPr lang="en-IN" dirty="0" smtClean="0"/>
              <a:t>These are the social value weights applied in the calculation of DALY.</a:t>
            </a:r>
          </a:p>
          <a:p>
            <a:r>
              <a:rPr lang="en-IN" dirty="0" smtClean="0"/>
              <a:t>Uses the principle that not all life years that are lost have equal value.</a:t>
            </a:r>
          </a:p>
          <a:p>
            <a:r>
              <a:rPr lang="en-IN" dirty="0" smtClean="0"/>
              <a:t>2 types of weighting:</a:t>
            </a:r>
          </a:p>
          <a:p>
            <a:pPr lvl="1"/>
            <a:r>
              <a:rPr lang="en-IN" dirty="0" smtClean="0"/>
              <a:t>Age weighting, and</a:t>
            </a:r>
          </a:p>
          <a:p>
            <a:pPr lvl="1"/>
            <a:r>
              <a:rPr lang="en-IN" dirty="0" smtClean="0"/>
              <a:t>Time discounting</a:t>
            </a:r>
          </a:p>
          <a:p>
            <a:r>
              <a:rPr lang="en-IN" dirty="0" smtClean="0"/>
              <a:t>Leads to a difference in the values of Incidence and prevalence YLDs which is otherwise approximately same.</a:t>
            </a:r>
          </a:p>
          <a:p>
            <a:r>
              <a:rPr lang="en-IN" dirty="0" smtClean="0"/>
              <a:t>Lack of consensus for universal use </a:t>
            </a:r>
            <a:r>
              <a:rPr lang="en-IN" dirty="0"/>
              <a:t>and hence not used in the GBD 2010</a:t>
            </a:r>
            <a:r>
              <a:rPr lang="en-IN" dirty="0" smtClean="0"/>
              <a:t>. Some authors suggest to calculate DALY with &amp; without social weighting for comparability with various scenarios.</a:t>
            </a:r>
            <a:endParaRPr lang="en-IN" dirty="0"/>
          </a:p>
          <a:p>
            <a:endParaRPr lang="en-IN" dirty="0"/>
          </a:p>
        </p:txBody>
      </p:sp>
    </p:spTree>
    <p:extLst>
      <p:ext uri="{BB962C8B-B14F-4D97-AF65-F5344CB8AC3E}">
        <p14:creationId xmlns:p14="http://schemas.microsoft.com/office/powerpoint/2010/main" val="9650085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IN" dirty="0"/>
              <a:t>What is “burden of disease”</a:t>
            </a:r>
          </a:p>
        </p:txBody>
      </p:sp>
      <p:sp>
        <p:nvSpPr>
          <p:cNvPr id="3" name="Content Placeholder 2"/>
          <p:cNvSpPr>
            <a:spLocks noGrp="1"/>
          </p:cNvSpPr>
          <p:nvPr>
            <p:ph idx="1"/>
          </p:nvPr>
        </p:nvSpPr>
        <p:spPr/>
        <p:txBody>
          <a:bodyPr/>
          <a:lstStyle/>
          <a:p>
            <a:r>
              <a:rPr lang="en-IN" dirty="0" smtClean="0"/>
              <a:t>The burden of disease is the impact of disease in a population. </a:t>
            </a:r>
          </a:p>
          <a:p>
            <a:endParaRPr lang="en-IN" dirty="0" smtClean="0"/>
          </a:p>
          <a:p>
            <a:r>
              <a:rPr lang="en-IN" dirty="0" smtClean="0"/>
              <a:t>It is </a:t>
            </a:r>
            <a:r>
              <a:rPr lang="en-IN" dirty="0"/>
              <a:t>a</a:t>
            </a:r>
            <a:r>
              <a:rPr lang="en-IN" dirty="0" smtClean="0"/>
              <a:t>n </a:t>
            </a:r>
            <a:r>
              <a:rPr lang="en-IN" dirty="0"/>
              <a:t>approach to the </a:t>
            </a:r>
            <a:r>
              <a:rPr lang="en-IN" dirty="0" smtClean="0"/>
              <a:t>analysis of </a:t>
            </a:r>
            <a:r>
              <a:rPr lang="en-IN" dirty="0"/>
              <a:t>health </a:t>
            </a:r>
            <a:r>
              <a:rPr lang="en-IN" dirty="0" smtClean="0"/>
              <a:t>problems and health gaps </a:t>
            </a:r>
            <a:r>
              <a:rPr lang="en-IN" dirty="0"/>
              <a:t>including loss of healthy years of </a:t>
            </a:r>
            <a:r>
              <a:rPr lang="en-IN" dirty="0" smtClean="0"/>
              <a:t>life.</a:t>
            </a:r>
          </a:p>
          <a:p>
            <a:endParaRPr lang="en-IN" dirty="0" smtClean="0"/>
          </a:p>
          <a:p>
            <a:r>
              <a:rPr lang="en-IN" dirty="0" smtClean="0"/>
              <a:t>An </a:t>
            </a:r>
            <a:r>
              <a:rPr lang="en-IN" dirty="0"/>
              <a:t>important </a:t>
            </a:r>
            <a:r>
              <a:rPr lang="en-IN" dirty="0" smtClean="0"/>
              <a:t>concept for </a:t>
            </a:r>
            <a:r>
              <a:rPr lang="en-IN" dirty="0"/>
              <a:t>public health and for other professions interested in the societal impact </a:t>
            </a:r>
            <a:r>
              <a:rPr lang="en-IN" dirty="0" smtClean="0"/>
              <a:t>of ill-health</a:t>
            </a:r>
            <a:r>
              <a:rPr lang="en-IN" dirty="0"/>
              <a:t>, including injuries and disabilities.</a:t>
            </a:r>
          </a:p>
        </p:txBody>
      </p:sp>
    </p:spTree>
    <p:extLst>
      <p:ext uri="{BB962C8B-B14F-4D97-AF65-F5344CB8AC3E}">
        <p14:creationId xmlns:p14="http://schemas.microsoft.com/office/powerpoint/2010/main" val="81431001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05978"/>
            <a:ext cx="8458200" cy="765572"/>
          </a:xfrm>
        </p:spPr>
        <p:txBody>
          <a:bodyPr>
            <a:normAutofit/>
          </a:bodyPr>
          <a:lstStyle/>
          <a:p>
            <a:r>
              <a:rPr lang="en-IN" dirty="0" smtClean="0"/>
              <a:t>Age weighting</a:t>
            </a:r>
            <a:endParaRPr lang="en-IN" dirty="0"/>
          </a:p>
        </p:txBody>
      </p:sp>
      <p:sp>
        <p:nvSpPr>
          <p:cNvPr id="3" name="Content Placeholder 2"/>
          <p:cNvSpPr>
            <a:spLocks noGrp="1"/>
          </p:cNvSpPr>
          <p:nvPr>
            <p:ph idx="1"/>
          </p:nvPr>
        </p:nvSpPr>
        <p:spPr>
          <a:xfrm>
            <a:off x="228600" y="971550"/>
            <a:ext cx="8686800" cy="4038600"/>
          </a:xfrm>
        </p:spPr>
        <p:txBody>
          <a:bodyPr/>
          <a:lstStyle/>
          <a:p>
            <a:r>
              <a:rPr lang="en-IN" dirty="0" smtClean="0"/>
              <a:t>A </a:t>
            </a:r>
            <a:r>
              <a:rPr lang="en-IN" dirty="0"/>
              <a:t>higher weight is given to the healthy life </a:t>
            </a:r>
            <a:r>
              <a:rPr lang="en-IN" dirty="0" smtClean="0"/>
              <a:t>years lived </a:t>
            </a:r>
            <a:r>
              <a:rPr lang="en-IN" dirty="0"/>
              <a:t>in the </a:t>
            </a:r>
            <a:r>
              <a:rPr lang="en-IN" dirty="0" smtClean="0"/>
              <a:t>so assumed </a:t>
            </a:r>
            <a:r>
              <a:rPr lang="en-IN" dirty="0"/>
              <a:t>socially more important </a:t>
            </a:r>
            <a:r>
              <a:rPr lang="en-IN" dirty="0" smtClean="0"/>
              <a:t>age group.</a:t>
            </a:r>
          </a:p>
          <a:p>
            <a:r>
              <a:rPr lang="en-IN" dirty="0" smtClean="0"/>
              <a:t>Age weighting formula is given by - </a:t>
            </a:r>
            <a:r>
              <a:rPr lang="en-IN" dirty="0" err="1" smtClean="0"/>
              <a:t>Cxe</a:t>
            </a:r>
            <a:r>
              <a:rPr lang="en-IN" baseline="30000" dirty="0" smtClean="0"/>
              <a:t>-βx</a:t>
            </a:r>
            <a:endParaRPr lang="en-IN" dirty="0"/>
          </a:p>
          <a:p>
            <a:pPr marL="0" indent="0">
              <a:buNone/>
            </a:pPr>
            <a:r>
              <a:rPr lang="en-IN" dirty="0" smtClean="0"/>
              <a:t>C- constant (0.1658),	β- constant (0.04),	x- concerned age</a:t>
            </a:r>
            <a:endParaRPr lang="en-IN" dirty="0"/>
          </a:p>
          <a:p>
            <a:pPr marL="0" indent="0">
              <a:buNone/>
            </a:pPr>
            <a:endParaRPr lang="en-IN" dirty="0"/>
          </a:p>
        </p:txBody>
      </p:sp>
      <p:pic>
        <p:nvPicPr>
          <p:cNvPr id="819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800600" y="2721909"/>
            <a:ext cx="3590925" cy="243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31675500"/>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689372"/>
          </a:xfrm>
        </p:spPr>
        <p:txBody>
          <a:bodyPr>
            <a:normAutofit/>
          </a:bodyPr>
          <a:lstStyle/>
          <a:p>
            <a:r>
              <a:rPr lang="en-IN" dirty="0" smtClean="0"/>
              <a:t>Time discounting</a:t>
            </a:r>
            <a:endParaRPr lang="en-IN" dirty="0"/>
          </a:p>
        </p:txBody>
      </p:sp>
      <p:sp>
        <p:nvSpPr>
          <p:cNvPr id="3" name="Content Placeholder 2"/>
          <p:cNvSpPr>
            <a:spLocks noGrp="1"/>
          </p:cNvSpPr>
          <p:nvPr>
            <p:ph idx="1"/>
          </p:nvPr>
        </p:nvSpPr>
        <p:spPr>
          <a:xfrm>
            <a:off x="152400" y="895350"/>
            <a:ext cx="8839200" cy="4114800"/>
          </a:xfrm>
        </p:spPr>
        <p:txBody>
          <a:bodyPr/>
          <a:lstStyle/>
          <a:p>
            <a:r>
              <a:rPr lang="en-IN" dirty="0"/>
              <a:t>Time discounting discounts years of healthy life </a:t>
            </a:r>
            <a:r>
              <a:rPr lang="en-IN" dirty="0" smtClean="0"/>
              <a:t>lived in </a:t>
            </a:r>
            <a:r>
              <a:rPr lang="en-IN" dirty="0"/>
              <a:t>the </a:t>
            </a:r>
            <a:r>
              <a:rPr lang="en-IN" dirty="0" smtClean="0"/>
              <a:t>future to prevent giving excessive weight to deaths at a younger age.</a:t>
            </a:r>
          </a:p>
          <a:p>
            <a:r>
              <a:rPr lang="en-IN" dirty="0" smtClean="0"/>
              <a:t>Usually the discount rate is taken as 3%.</a:t>
            </a:r>
          </a:p>
          <a:p>
            <a:r>
              <a:rPr lang="en-IN" dirty="0" smtClean="0"/>
              <a:t>It is a more common practice in economic assessments and motivates policy makers to invest in currently available intervention measures, though they may be less effective than from saving resources for future programs.</a:t>
            </a:r>
          </a:p>
          <a:p>
            <a:r>
              <a:rPr lang="en-IN" dirty="0" smtClean="0"/>
              <a:t>It can be calculated by the following formula - </a:t>
            </a:r>
            <a:r>
              <a:rPr lang="en-IN" dirty="0"/>
              <a:t>e</a:t>
            </a:r>
            <a:r>
              <a:rPr lang="en-IN" baseline="30000" dirty="0"/>
              <a:t>-r(x-a)</a:t>
            </a:r>
            <a:endParaRPr lang="en-IN" dirty="0"/>
          </a:p>
          <a:p>
            <a:pPr marL="0" indent="0">
              <a:buNone/>
            </a:pPr>
            <a:r>
              <a:rPr lang="en-IN" dirty="0" smtClean="0"/>
              <a:t>r- discount rate,	x- concerned age,	</a:t>
            </a:r>
          </a:p>
          <a:p>
            <a:pPr marL="0" indent="0">
              <a:buNone/>
            </a:pPr>
            <a:r>
              <a:rPr lang="en-IN" dirty="0" smtClean="0"/>
              <a:t>a- age to which burden will be assigned</a:t>
            </a:r>
            <a:endParaRPr lang="en-IN" dirty="0"/>
          </a:p>
        </p:txBody>
      </p:sp>
    </p:spTree>
    <p:extLst>
      <p:ext uri="{BB962C8B-B14F-4D97-AF65-F5344CB8AC3E}">
        <p14:creationId xmlns:p14="http://schemas.microsoft.com/office/powerpoint/2010/main" val="32795625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689372"/>
          </a:xfrm>
        </p:spPr>
        <p:txBody>
          <a:bodyPr>
            <a:normAutofit/>
          </a:bodyPr>
          <a:lstStyle/>
          <a:p>
            <a:r>
              <a:rPr lang="en-IN" dirty="0" smtClean="0"/>
              <a:t>YLL and YLD with social weighting</a:t>
            </a:r>
            <a:endParaRPr lang="en-IN" dirty="0"/>
          </a:p>
        </p:txBody>
      </p:sp>
      <p:sp>
        <p:nvSpPr>
          <p:cNvPr id="3" name="Content Placeholder 2"/>
          <p:cNvSpPr>
            <a:spLocks noGrp="1"/>
          </p:cNvSpPr>
          <p:nvPr>
            <p:ph idx="1"/>
          </p:nvPr>
        </p:nvSpPr>
        <p:spPr>
          <a:xfrm>
            <a:off x="152400" y="895350"/>
            <a:ext cx="8839200" cy="4114800"/>
          </a:xfrm>
        </p:spPr>
        <p:txBody>
          <a:bodyPr>
            <a:normAutofit fontScale="92500" lnSpcReduction="20000"/>
          </a:bodyPr>
          <a:lstStyle/>
          <a:p>
            <a:r>
              <a:rPr lang="en-IN" dirty="0" smtClean="0"/>
              <a:t>Combining both age weighting and discounting gives us the following formula for YLL and YLD</a:t>
            </a:r>
          </a:p>
          <a:p>
            <a:pPr marL="0" indent="0">
              <a:buNone/>
            </a:pPr>
            <a:r>
              <a:rPr lang="en-IN" dirty="0" smtClean="0"/>
              <a:t>		      </a:t>
            </a:r>
            <a:r>
              <a:rPr lang="en-IN" sz="1600" baseline="-25000" dirty="0" smtClean="0"/>
              <a:t>A+L</a:t>
            </a:r>
            <a:endParaRPr lang="en-IN" sz="1600" dirty="0" smtClean="0"/>
          </a:p>
          <a:p>
            <a:r>
              <a:rPr lang="en-IN" dirty="0" smtClean="0"/>
              <a:t>YLD </a:t>
            </a:r>
            <a:r>
              <a:rPr lang="en-IN" dirty="0"/>
              <a:t>= N * DW * ʃ {</a:t>
            </a:r>
            <a:r>
              <a:rPr lang="en-IN" dirty="0" err="1"/>
              <a:t>KCxe</a:t>
            </a:r>
            <a:r>
              <a:rPr lang="en-IN" baseline="30000" dirty="0"/>
              <a:t>-βx</a:t>
            </a:r>
            <a:r>
              <a:rPr lang="en-IN" dirty="0"/>
              <a:t> e</a:t>
            </a:r>
            <a:r>
              <a:rPr lang="en-IN" baseline="30000" dirty="0"/>
              <a:t>-r(x-a)</a:t>
            </a:r>
            <a:r>
              <a:rPr lang="en-IN" dirty="0"/>
              <a:t> + (1-K) e</a:t>
            </a:r>
            <a:r>
              <a:rPr lang="en-IN" baseline="30000" dirty="0"/>
              <a:t>-r(x-a) </a:t>
            </a:r>
            <a:r>
              <a:rPr lang="en-IN" dirty="0"/>
              <a:t>}dx</a:t>
            </a:r>
          </a:p>
          <a:p>
            <a:pPr marL="0" indent="0">
              <a:buNone/>
            </a:pPr>
            <a:r>
              <a:rPr lang="en-IN" dirty="0" smtClean="0"/>
              <a:t>		      </a:t>
            </a:r>
            <a:r>
              <a:rPr lang="en-IN" sz="1600" baseline="30000" dirty="0" smtClean="0"/>
              <a:t>A</a:t>
            </a:r>
          </a:p>
          <a:p>
            <a:pPr marL="0" indent="0">
              <a:buNone/>
            </a:pPr>
            <a:r>
              <a:rPr lang="en-IN" baseline="30000" dirty="0" smtClean="0"/>
              <a:t>	           </a:t>
            </a:r>
            <a:r>
              <a:rPr lang="en-IN" sz="1600" baseline="-25000" dirty="0" smtClean="0"/>
              <a:t>A+L</a:t>
            </a:r>
            <a:endParaRPr lang="en-IN" sz="1600" dirty="0"/>
          </a:p>
          <a:p>
            <a:r>
              <a:rPr lang="en-IN" dirty="0" smtClean="0"/>
              <a:t>YLL = M * </a:t>
            </a:r>
            <a:r>
              <a:rPr lang="en-IN" dirty="0"/>
              <a:t>ʃ {</a:t>
            </a:r>
            <a:r>
              <a:rPr lang="en-IN" dirty="0" err="1"/>
              <a:t>KCxe</a:t>
            </a:r>
            <a:r>
              <a:rPr lang="en-IN" baseline="30000" dirty="0"/>
              <a:t>-βx</a:t>
            </a:r>
            <a:r>
              <a:rPr lang="en-IN" dirty="0"/>
              <a:t> e</a:t>
            </a:r>
            <a:r>
              <a:rPr lang="en-IN" baseline="30000" dirty="0"/>
              <a:t>-r(x-a)</a:t>
            </a:r>
            <a:r>
              <a:rPr lang="en-IN" dirty="0"/>
              <a:t> + (1-K) e</a:t>
            </a:r>
            <a:r>
              <a:rPr lang="en-IN" baseline="30000" dirty="0"/>
              <a:t>-r(x-a) </a:t>
            </a:r>
            <a:r>
              <a:rPr lang="en-IN" dirty="0"/>
              <a:t>}</a:t>
            </a:r>
            <a:r>
              <a:rPr lang="en-IN" dirty="0" smtClean="0"/>
              <a:t>dx</a:t>
            </a:r>
          </a:p>
          <a:p>
            <a:pPr marL="0" indent="0">
              <a:buNone/>
            </a:pPr>
            <a:r>
              <a:rPr lang="en-IN" dirty="0"/>
              <a:t>	</a:t>
            </a:r>
            <a:r>
              <a:rPr lang="en-IN" dirty="0" smtClean="0"/>
              <a:t>       </a:t>
            </a:r>
            <a:r>
              <a:rPr lang="en-IN" sz="1600" baseline="30000" dirty="0" smtClean="0"/>
              <a:t>A</a:t>
            </a:r>
          </a:p>
          <a:p>
            <a:pPr marL="0" indent="0">
              <a:buNone/>
            </a:pPr>
            <a:r>
              <a:rPr lang="en-IN" b="1" dirty="0" smtClean="0"/>
              <a:t>N</a:t>
            </a:r>
            <a:r>
              <a:rPr lang="en-IN" dirty="0" smtClean="0"/>
              <a:t>=no of cases,		</a:t>
            </a:r>
            <a:r>
              <a:rPr lang="en-IN" b="1" dirty="0" smtClean="0"/>
              <a:t>M</a:t>
            </a:r>
            <a:r>
              <a:rPr lang="en-IN" dirty="0" smtClean="0"/>
              <a:t>=no of deaths,</a:t>
            </a:r>
          </a:p>
          <a:p>
            <a:pPr marL="0" indent="0">
              <a:buNone/>
            </a:pPr>
            <a:r>
              <a:rPr lang="en-IN" b="1" dirty="0" smtClean="0"/>
              <a:t>K</a:t>
            </a:r>
            <a:r>
              <a:rPr lang="en-IN" dirty="0" smtClean="0"/>
              <a:t>=modulating factor (1 if age weighting is applied else 0)</a:t>
            </a:r>
          </a:p>
          <a:p>
            <a:pPr marL="0" indent="0">
              <a:buNone/>
            </a:pPr>
            <a:r>
              <a:rPr lang="en-IN" b="1" dirty="0" smtClean="0"/>
              <a:t>A &amp; L</a:t>
            </a:r>
            <a:r>
              <a:rPr lang="en-IN" dirty="0" smtClean="0"/>
              <a:t>= age at onset and duration (YLD), and age at death and life expectancy at age of death (YLL)</a:t>
            </a:r>
            <a:endParaRPr lang="en-IN" dirty="0"/>
          </a:p>
        </p:txBody>
      </p:sp>
    </p:spTree>
    <p:extLst>
      <p:ext uri="{BB962C8B-B14F-4D97-AF65-F5344CB8AC3E}">
        <p14:creationId xmlns:p14="http://schemas.microsoft.com/office/powerpoint/2010/main" val="3008075292"/>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33350"/>
            <a:ext cx="8686800" cy="628650"/>
          </a:xfrm>
        </p:spPr>
        <p:txBody>
          <a:bodyPr>
            <a:normAutofit fontScale="90000"/>
          </a:bodyPr>
          <a:lstStyle/>
          <a:p>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433205635"/>
              </p:ext>
            </p:extLst>
          </p:nvPr>
        </p:nvGraphicFramePr>
        <p:xfrm>
          <a:off x="0" y="0"/>
          <a:ext cx="9144000" cy="5143500"/>
        </p:xfrm>
        <a:graphic>
          <a:graphicData uri="http://schemas.openxmlformats.org/drawingml/2006/table">
            <a:tbl>
              <a:tblPr firstRow="1" bandRow="1">
                <a:tableStyleId>{5C22544A-7EE6-4342-B048-85BDC9FD1C3A}</a:tableStyleId>
              </a:tblPr>
              <a:tblGrid>
                <a:gridCol w="1676400"/>
                <a:gridCol w="1828800"/>
                <a:gridCol w="2362200"/>
                <a:gridCol w="1066800"/>
                <a:gridCol w="1143000"/>
                <a:gridCol w="1066800"/>
              </a:tblGrid>
              <a:tr h="1645920">
                <a:tc>
                  <a:txBody>
                    <a:bodyPr/>
                    <a:lstStyle/>
                    <a:p>
                      <a:pPr algn="ctr"/>
                      <a:r>
                        <a:rPr lang="en-IN" sz="2000" dirty="0" smtClean="0"/>
                        <a:t>Scenario (</a:t>
                      </a:r>
                      <a:r>
                        <a:rPr lang="en-IN" sz="2000" dirty="0" err="1" smtClean="0"/>
                        <a:t>K,r</a:t>
                      </a:r>
                      <a:r>
                        <a:rPr lang="en-IN" sz="2000" dirty="0" smtClean="0"/>
                        <a:t>)</a:t>
                      </a:r>
                      <a:endParaRPr lang="en-IN" sz="2000" dirty="0"/>
                    </a:p>
                  </a:txBody>
                  <a:tcPr anchor="ctr"/>
                </a:tc>
                <a:tc>
                  <a:txBody>
                    <a:bodyPr/>
                    <a:lstStyle/>
                    <a:p>
                      <a:pPr algn="ctr"/>
                      <a:r>
                        <a:rPr lang="en-IN" sz="2000" dirty="0" smtClean="0"/>
                        <a:t>Age weighting</a:t>
                      </a:r>
                      <a:endParaRPr lang="en-IN" sz="2000" dirty="0"/>
                    </a:p>
                  </a:txBody>
                  <a:tcPr anchor="ctr"/>
                </a:tc>
                <a:tc>
                  <a:txBody>
                    <a:bodyPr/>
                    <a:lstStyle/>
                    <a:p>
                      <a:pPr algn="ctr"/>
                      <a:r>
                        <a:rPr lang="en-IN" sz="2000" dirty="0" smtClean="0"/>
                        <a:t>Discounting rate(%)</a:t>
                      </a:r>
                      <a:endParaRPr lang="en-IN" sz="2000" dirty="0"/>
                    </a:p>
                  </a:txBody>
                  <a:tcPr anchor="ctr"/>
                </a:tc>
                <a:tc>
                  <a:txBody>
                    <a:bodyPr/>
                    <a:lstStyle/>
                    <a:p>
                      <a:pPr algn="ctr"/>
                      <a:r>
                        <a:rPr lang="en-IN" sz="2000" dirty="0" smtClean="0"/>
                        <a:t>YLD</a:t>
                      </a:r>
                      <a:endParaRPr lang="en-IN" sz="2000" dirty="0"/>
                    </a:p>
                  </a:txBody>
                  <a:tcPr anchor="ctr"/>
                </a:tc>
                <a:tc>
                  <a:txBody>
                    <a:bodyPr/>
                    <a:lstStyle/>
                    <a:p>
                      <a:pPr algn="ctr"/>
                      <a:r>
                        <a:rPr lang="en-IN" sz="2000" dirty="0" smtClean="0"/>
                        <a:t>YLL</a:t>
                      </a:r>
                      <a:endParaRPr lang="en-IN" sz="2000" dirty="0"/>
                    </a:p>
                  </a:txBody>
                  <a:tcPr anchor="ctr"/>
                </a:tc>
                <a:tc>
                  <a:txBody>
                    <a:bodyPr/>
                    <a:lstStyle/>
                    <a:p>
                      <a:pPr algn="ctr"/>
                      <a:r>
                        <a:rPr lang="en-IN" sz="2000" dirty="0" smtClean="0"/>
                        <a:t>DALY</a:t>
                      </a:r>
                      <a:endParaRPr lang="en-IN" sz="2000" dirty="0"/>
                    </a:p>
                  </a:txBody>
                  <a:tcPr anchor="ctr"/>
                </a:tc>
              </a:tr>
              <a:tr h="720090">
                <a:tc>
                  <a:txBody>
                    <a:bodyPr/>
                    <a:lstStyle/>
                    <a:p>
                      <a:pPr algn="ctr"/>
                      <a:r>
                        <a:rPr lang="en-IN" sz="2000" dirty="0" smtClean="0"/>
                        <a:t>DALY [0,0]</a:t>
                      </a:r>
                      <a:endParaRPr lang="en-IN" sz="2000" dirty="0"/>
                    </a:p>
                  </a:txBody>
                  <a:tcPr anchor="ctr"/>
                </a:tc>
                <a:tc>
                  <a:txBody>
                    <a:bodyPr/>
                    <a:lstStyle/>
                    <a:p>
                      <a:pPr algn="ctr"/>
                      <a:r>
                        <a:rPr lang="en-IN" sz="2000" dirty="0" smtClean="0"/>
                        <a:t>No</a:t>
                      </a:r>
                      <a:endParaRPr lang="en-IN" sz="2000" dirty="0"/>
                    </a:p>
                  </a:txBody>
                  <a:tcPr anchor="ctr"/>
                </a:tc>
                <a:tc>
                  <a:txBody>
                    <a:bodyPr/>
                    <a:lstStyle/>
                    <a:p>
                      <a:pPr algn="ctr"/>
                      <a:r>
                        <a:rPr lang="en-IN" sz="2000" dirty="0" smtClean="0"/>
                        <a:t>0</a:t>
                      </a:r>
                      <a:endParaRPr lang="en-IN" sz="2000" dirty="0"/>
                    </a:p>
                  </a:txBody>
                  <a:tcPr anchor="ctr"/>
                </a:tc>
                <a:tc>
                  <a:txBody>
                    <a:bodyPr/>
                    <a:lstStyle/>
                    <a:p>
                      <a:pPr algn="ctr"/>
                      <a:r>
                        <a:rPr lang="en-IN" sz="2000" dirty="0" smtClean="0"/>
                        <a:t>11.0</a:t>
                      </a:r>
                      <a:endParaRPr lang="en-IN" sz="2000" dirty="0"/>
                    </a:p>
                  </a:txBody>
                  <a:tcPr anchor="ctr"/>
                </a:tc>
                <a:tc>
                  <a:txBody>
                    <a:bodyPr/>
                    <a:lstStyle/>
                    <a:p>
                      <a:pPr algn="ctr"/>
                      <a:r>
                        <a:rPr lang="en-IN" sz="2000" dirty="0" smtClean="0"/>
                        <a:t>25.0</a:t>
                      </a:r>
                      <a:endParaRPr lang="en-IN" sz="2000" dirty="0"/>
                    </a:p>
                  </a:txBody>
                  <a:tcPr anchor="ctr"/>
                </a:tc>
                <a:tc>
                  <a:txBody>
                    <a:bodyPr/>
                    <a:lstStyle/>
                    <a:p>
                      <a:pPr algn="ctr"/>
                      <a:r>
                        <a:rPr lang="en-IN" sz="2000" dirty="0" smtClean="0"/>
                        <a:t>36.0</a:t>
                      </a:r>
                      <a:endParaRPr lang="en-IN" sz="2000" dirty="0"/>
                    </a:p>
                  </a:txBody>
                  <a:tcPr anchor="ctr"/>
                </a:tc>
              </a:tr>
              <a:tr h="720090">
                <a:tc>
                  <a:txBody>
                    <a:bodyPr/>
                    <a:lstStyle/>
                    <a:p>
                      <a:pPr algn="ctr"/>
                      <a:r>
                        <a:rPr lang="en-IN" sz="2000" dirty="0" smtClean="0"/>
                        <a:t>DALY [1,0]</a:t>
                      </a:r>
                      <a:endParaRPr lang="en-IN" sz="2000" dirty="0"/>
                    </a:p>
                  </a:txBody>
                  <a:tcPr anchor="ctr"/>
                </a:tc>
                <a:tc>
                  <a:txBody>
                    <a:bodyPr/>
                    <a:lstStyle/>
                    <a:p>
                      <a:pPr algn="ctr"/>
                      <a:r>
                        <a:rPr lang="en-IN" sz="2000" dirty="0" smtClean="0"/>
                        <a:t>Yes</a:t>
                      </a:r>
                      <a:endParaRPr lang="en-IN" sz="2000" dirty="0"/>
                    </a:p>
                  </a:txBody>
                  <a:tcPr anchor="ctr"/>
                </a:tc>
                <a:tc>
                  <a:txBody>
                    <a:bodyPr/>
                    <a:lstStyle/>
                    <a:p>
                      <a:pPr algn="ctr"/>
                      <a:r>
                        <a:rPr lang="en-IN" sz="2000" dirty="0" smtClean="0"/>
                        <a:t>0</a:t>
                      </a:r>
                      <a:endParaRPr lang="en-IN" sz="2000" dirty="0"/>
                    </a:p>
                  </a:txBody>
                  <a:tcPr anchor="ctr"/>
                </a:tc>
                <a:tc>
                  <a:txBody>
                    <a:bodyPr/>
                    <a:lstStyle/>
                    <a:p>
                      <a:pPr algn="ctr"/>
                      <a:r>
                        <a:rPr lang="en-IN" sz="2000" dirty="0" smtClean="0"/>
                        <a:t>12.3</a:t>
                      </a:r>
                      <a:endParaRPr lang="en-IN" sz="2000" dirty="0"/>
                    </a:p>
                  </a:txBody>
                  <a:tcPr anchor="ctr"/>
                </a:tc>
                <a:tc>
                  <a:txBody>
                    <a:bodyPr/>
                    <a:lstStyle/>
                    <a:p>
                      <a:pPr algn="ctr"/>
                      <a:r>
                        <a:rPr lang="en-IN" sz="2000" dirty="0" smtClean="0"/>
                        <a:t>16.7</a:t>
                      </a:r>
                      <a:endParaRPr lang="en-IN" sz="2000" dirty="0"/>
                    </a:p>
                  </a:txBody>
                  <a:tcPr anchor="ctr"/>
                </a:tc>
                <a:tc>
                  <a:txBody>
                    <a:bodyPr/>
                    <a:lstStyle/>
                    <a:p>
                      <a:pPr algn="ctr"/>
                      <a:r>
                        <a:rPr lang="en-IN" sz="2000" dirty="0" smtClean="0"/>
                        <a:t>29.1</a:t>
                      </a:r>
                      <a:endParaRPr lang="en-IN" sz="2000" dirty="0"/>
                    </a:p>
                  </a:txBody>
                  <a:tcPr anchor="ctr"/>
                </a:tc>
              </a:tr>
              <a:tr h="1028700">
                <a:tc>
                  <a:txBody>
                    <a:bodyPr/>
                    <a:lstStyle/>
                    <a:p>
                      <a:pPr algn="ctr"/>
                      <a:r>
                        <a:rPr lang="en-IN" sz="2000" dirty="0" smtClean="0"/>
                        <a:t>DALY [0,0.03]</a:t>
                      </a:r>
                      <a:endParaRPr lang="en-IN" sz="2000" dirty="0"/>
                    </a:p>
                  </a:txBody>
                  <a:tcPr anchor="ctr"/>
                </a:tc>
                <a:tc>
                  <a:txBody>
                    <a:bodyPr/>
                    <a:lstStyle/>
                    <a:p>
                      <a:pPr algn="ctr"/>
                      <a:r>
                        <a:rPr lang="en-IN" sz="2000" dirty="0" smtClean="0"/>
                        <a:t>No</a:t>
                      </a:r>
                      <a:endParaRPr lang="en-IN" sz="2000" dirty="0"/>
                    </a:p>
                  </a:txBody>
                  <a:tcPr anchor="ctr"/>
                </a:tc>
                <a:tc>
                  <a:txBody>
                    <a:bodyPr/>
                    <a:lstStyle/>
                    <a:p>
                      <a:pPr algn="ctr"/>
                      <a:r>
                        <a:rPr lang="en-IN" sz="2000" dirty="0" smtClean="0"/>
                        <a:t>3</a:t>
                      </a:r>
                      <a:endParaRPr lang="en-IN" sz="2000" dirty="0"/>
                    </a:p>
                  </a:txBody>
                  <a:tcPr anchor="ctr"/>
                </a:tc>
                <a:tc>
                  <a:txBody>
                    <a:bodyPr/>
                    <a:lstStyle/>
                    <a:p>
                      <a:pPr algn="ctr"/>
                      <a:r>
                        <a:rPr lang="en-IN" sz="2000" dirty="0" smtClean="0"/>
                        <a:t>8.3</a:t>
                      </a:r>
                      <a:endParaRPr lang="en-IN" sz="2000" dirty="0"/>
                    </a:p>
                  </a:txBody>
                  <a:tcPr anchor="ctr"/>
                </a:tc>
                <a:tc>
                  <a:txBody>
                    <a:bodyPr/>
                    <a:lstStyle/>
                    <a:p>
                      <a:pPr algn="ctr"/>
                      <a:r>
                        <a:rPr lang="en-IN" sz="2000" dirty="0" smtClean="0"/>
                        <a:t>9.7</a:t>
                      </a:r>
                      <a:endParaRPr lang="en-IN" sz="2000" dirty="0"/>
                    </a:p>
                  </a:txBody>
                  <a:tcPr anchor="ctr"/>
                </a:tc>
                <a:tc>
                  <a:txBody>
                    <a:bodyPr/>
                    <a:lstStyle/>
                    <a:p>
                      <a:pPr algn="ctr"/>
                      <a:r>
                        <a:rPr lang="en-IN" sz="2000" dirty="0" smtClean="0"/>
                        <a:t>18.0</a:t>
                      </a:r>
                      <a:endParaRPr lang="en-IN" sz="2000" dirty="0"/>
                    </a:p>
                  </a:txBody>
                  <a:tcPr anchor="ctr"/>
                </a:tc>
              </a:tr>
              <a:tr h="1028700">
                <a:tc>
                  <a:txBody>
                    <a:bodyPr/>
                    <a:lstStyle/>
                    <a:p>
                      <a:pPr algn="ctr"/>
                      <a:r>
                        <a:rPr lang="en-IN" sz="2000" dirty="0" smtClean="0"/>
                        <a:t>DALY</a:t>
                      </a:r>
                      <a:r>
                        <a:rPr lang="en-IN" sz="2000" baseline="0" dirty="0" smtClean="0"/>
                        <a:t> [1,0.03]</a:t>
                      </a:r>
                      <a:endParaRPr lang="en-IN" sz="2000" dirty="0"/>
                    </a:p>
                  </a:txBody>
                  <a:tcPr anchor="ctr"/>
                </a:tc>
                <a:tc>
                  <a:txBody>
                    <a:bodyPr/>
                    <a:lstStyle/>
                    <a:p>
                      <a:pPr algn="ctr"/>
                      <a:r>
                        <a:rPr lang="en-IN" sz="2000" dirty="0" smtClean="0"/>
                        <a:t>Yes</a:t>
                      </a:r>
                      <a:endParaRPr lang="en-IN" sz="2000" dirty="0"/>
                    </a:p>
                  </a:txBody>
                  <a:tcPr anchor="ctr"/>
                </a:tc>
                <a:tc>
                  <a:txBody>
                    <a:bodyPr/>
                    <a:lstStyle/>
                    <a:p>
                      <a:pPr algn="ctr"/>
                      <a:r>
                        <a:rPr lang="en-IN" sz="2000" dirty="0" smtClean="0"/>
                        <a:t>3</a:t>
                      </a:r>
                      <a:endParaRPr lang="en-IN" sz="2000" dirty="0"/>
                    </a:p>
                  </a:txBody>
                  <a:tcPr anchor="ctr"/>
                </a:tc>
                <a:tc>
                  <a:txBody>
                    <a:bodyPr/>
                    <a:lstStyle/>
                    <a:p>
                      <a:pPr algn="ctr"/>
                      <a:r>
                        <a:rPr lang="en-IN" sz="2000" dirty="0" smtClean="0"/>
                        <a:t>9.5</a:t>
                      </a:r>
                      <a:endParaRPr lang="en-IN" sz="2000" dirty="0"/>
                    </a:p>
                  </a:txBody>
                  <a:tcPr anchor="ctr"/>
                </a:tc>
                <a:tc>
                  <a:txBody>
                    <a:bodyPr/>
                    <a:lstStyle/>
                    <a:p>
                      <a:pPr algn="ctr"/>
                      <a:r>
                        <a:rPr lang="en-IN" sz="2000" dirty="0" smtClean="0"/>
                        <a:t>6.7</a:t>
                      </a:r>
                      <a:endParaRPr lang="en-IN" sz="2000" dirty="0"/>
                    </a:p>
                  </a:txBody>
                  <a:tcPr anchor="ctr"/>
                </a:tc>
                <a:tc>
                  <a:txBody>
                    <a:bodyPr/>
                    <a:lstStyle/>
                    <a:p>
                      <a:pPr algn="ctr"/>
                      <a:r>
                        <a:rPr lang="en-IN" sz="2000" dirty="0" smtClean="0"/>
                        <a:t>16.2</a:t>
                      </a:r>
                      <a:endParaRPr lang="en-IN" sz="2000" dirty="0"/>
                    </a:p>
                  </a:txBody>
                  <a:tcPr anchor="ctr"/>
                </a:tc>
              </a:tr>
            </a:tbl>
          </a:graphicData>
        </a:graphic>
      </p:graphicFrame>
    </p:spTree>
    <p:extLst>
      <p:ext uri="{BB962C8B-B14F-4D97-AF65-F5344CB8AC3E}">
        <p14:creationId xmlns:p14="http://schemas.microsoft.com/office/powerpoint/2010/main" val="269720318"/>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endParaRPr lang="en-IN" dirty="0"/>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392"/>
            <a:ext cx="9144000" cy="513810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Content Placeholder 6"/>
          <p:cNvSpPr>
            <a:spLocks noGrp="1"/>
          </p:cNvSpPr>
          <p:nvPr>
            <p:ph idx="1"/>
          </p:nvPr>
        </p:nvSpPr>
        <p:spPr/>
        <p:txBody>
          <a:bodyPr/>
          <a:lstStyle/>
          <a:p>
            <a:endParaRPr lang="en-IN"/>
          </a:p>
        </p:txBody>
      </p:sp>
    </p:spTree>
    <p:extLst>
      <p:ext uri="{BB962C8B-B14F-4D97-AF65-F5344CB8AC3E}">
        <p14:creationId xmlns:p14="http://schemas.microsoft.com/office/powerpoint/2010/main" val="1365763563"/>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765572"/>
          </a:xfrm>
        </p:spPr>
        <p:txBody>
          <a:bodyPr>
            <a:normAutofit/>
          </a:bodyPr>
          <a:lstStyle/>
          <a:p>
            <a:r>
              <a:rPr lang="en-IN" dirty="0" smtClean="0"/>
              <a:t>DALY Limitations</a:t>
            </a:r>
            <a:endParaRPr lang="en-IN" dirty="0"/>
          </a:p>
        </p:txBody>
      </p:sp>
      <p:sp>
        <p:nvSpPr>
          <p:cNvPr id="3" name="Content Placeholder 2"/>
          <p:cNvSpPr>
            <a:spLocks noGrp="1"/>
          </p:cNvSpPr>
          <p:nvPr>
            <p:ph idx="1"/>
          </p:nvPr>
        </p:nvSpPr>
        <p:spPr>
          <a:xfrm>
            <a:off x="228600" y="971550"/>
            <a:ext cx="8763000" cy="4038600"/>
          </a:xfrm>
        </p:spPr>
        <p:txBody>
          <a:bodyPr/>
          <a:lstStyle/>
          <a:p>
            <a:endParaRPr lang="en-IN" dirty="0" smtClean="0"/>
          </a:p>
          <a:p>
            <a:r>
              <a:rPr lang="en-IN" dirty="0" smtClean="0"/>
              <a:t>Doesn’t help determine the right interventions.</a:t>
            </a:r>
          </a:p>
          <a:p>
            <a:r>
              <a:rPr lang="en-US" dirty="0"/>
              <a:t>The true “burden” of disease will depend on the economic, family and social </a:t>
            </a:r>
            <a:r>
              <a:rPr lang="en-US" dirty="0" smtClean="0"/>
              <a:t>circumstances.</a:t>
            </a:r>
            <a:endParaRPr lang="en-US" dirty="0"/>
          </a:p>
          <a:p>
            <a:pPr>
              <a:lnSpc>
                <a:spcPct val="120000"/>
              </a:lnSpc>
              <a:defRPr/>
            </a:pPr>
            <a:r>
              <a:rPr lang="en-US" dirty="0"/>
              <a:t>Does not assess qualitative difference in outcomes</a:t>
            </a:r>
          </a:p>
          <a:p>
            <a:r>
              <a:rPr lang="en-US" dirty="0"/>
              <a:t>Discriminates against young and the </a:t>
            </a:r>
            <a:r>
              <a:rPr lang="en-US" dirty="0" smtClean="0"/>
              <a:t>old</a:t>
            </a:r>
          </a:p>
          <a:p>
            <a:r>
              <a:rPr lang="en-US" dirty="0" smtClean="0"/>
              <a:t>If more than one comorbidity exists in a person the disability weight </a:t>
            </a:r>
            <a:r>
              <a:rPr lang="en-US" smtClean="0"/>
              <a:t>may exceed 1. </a:t>
            </a:r>
            <a:endParaRPr lang="en-US" dirty="0"/>
          </a:p>
          <a:p>
            <a:endParaRPr lang="en-IN" dirty="0"/>
          </a:p>
        </p:txBody>
      </p:sp>
    </p:spTree>
    <p:extLst>
      <p:ext uri="{BB962C8B-B14F-4D97-AF65-F5344CB8AC3E}">
        <p14:creationId xmlns:p14="http://schemas.microsoft.com/office/powerpoint/2010/main" val="3904398685"/>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pPr marL="0" indent="0" algn="r">
              <a:buNone/>
            </a:pPr>
            <a:r>
              <a:rPr lang="en-IN" dirty="0" smtClean="0"/>
              <a:t>A- Global	</a:t>
            </a:r>
          </a:p>
          <a:p>
            <a:pPr marL="0" indent="0" algn="r">
              <a:buNone/>
            </a:pPr>
            <a:r>
              <a:rPr lang="en-IN" dirty="0" smtClean="0"/>
              <a:t>	</a:t>
            </a:r>
          </a:p>
          <a:p>
            <a:pPr marL="0" indent="0" algn="r">
              <a:buNone/>
            </a:pPr>
            <a:r>
              <a:rPr lang="en-IN" dirty="0" smtClean="0"/>
              <a:t>	B-High Income	 </a:t>
            </a:r>
          </a:p>
          <a:p>
            <a:pPr marL="0" indent="0" algn="r">
              <a:buNone/>
            </a:pPr>
            <a:r>
              <a:rPr lang="en-IN" dirty="0" smtClean="0"/>
              <a:t>Countries	</a:t>
            </a:r>
          </a:p>
          <a:p>
            <a:pPr marL="0" indent="0" algn="r">
              <a:buNone/>
            </a:pPr>
            <a:endParaRPr lang="en-IN" dirty="0" smtClean="0"/>
          </a:p>
          <a:p>
            <a:pPr marL="0" indent="0" algn="r">
              <a:buNone/>
            </a:pPr>
            <a:r>
              <a:rPr lang="en-IN" dirty="0" smtClean="0"/>
              <a:t>C- low Income	 </a:t>
            </a:r>
          </a:p>
          <a:p>
            <a:pPr marL="0" indent="0" algn="r">
              <a:buNone/>
            </a:pPr>
            <a:r>
              <a:rPr lang="en-IN" dirty="0" smtClean="0"/>
              <a:t>Countries	</a:t>
            </a:r>
            <a:endParaRPr lang="en-IN" dirty="0"/>
          </a:p>
        </p:txBody>
      </p:sp>
      <p:pic>
        <p:nvPicPr>
          <p:cNvPr id="921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 y="-19050"/>
            <a:ext cx="6453188" cy="51435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27580713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686800" cy="666750"/>
          </a:xfrm>
        </p:spPr>
        <p:txBody>
          <a:bodyPr>
            <a:normAutofit/>
          </a:bodyPr>
          <a:lstStyle/>
          <a:p>
            <a:endParaRPr lang="en-IN" dirty="0"/>
          </a:p>
        </p:txBody>
      </p:sp>
      <p:sp>
        <p:nvSpPr>
          <p:cNvPr id="3" name="Content Placeholder 2"/>
          <p:cNvSpPr>
            <a:spLocks noGrp="1"/>
          </p:cNvSpPr>
          <p:nvPr>
            <p:ph idx="1"/>
          </p:nvPr>
        </p:nvSpPr>
        <p:spPr/>
        <p:txBody>
          <a:bodyPr/>
          <a:lstStyle/>
          <a:p>
            <a:pPr marL="0" indent="0">
              <a:buNone/>
            </a:pPr>
            <a:endParaRPr lang="en-IN" dirty="0"/>
          </a:p>
        </p:txBody>
      </p:sp>
      <p:sp>
        <p:nvSpPr>
          <p:cNvPr id="4" name="Rectangle 3"/>
          <p:cNvSpPr/>
          <p:nvPr/>
        </p:nvSpPr>
        <p:spPr>
          <a:xfrm>
            <a:off x="457200" y="819150"/>
            <a:ext cx="7520354" cy="3785652"/>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en-US" sz="8000" b="1" cap="none" spc="0" dirty="0" smtClean="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rPr>
              <a:t>The global burden of disease study</a:t>
            </a:r>
            <a:endParaRPr lang="en-US" sz="8000" b="1" cap="none" spc="0" dirty="0">
              <a:ln w="11430"/>
              <a:gradFill>
                <a:gsLst>
                  <a:gs pos="0">
                    <a:schemeClr val="accent2">
                      <a:tint val="70000"/>
                      <a:satMod val="245000"/>
                    </a:schemeClr>
                  </a:gs>
                  <a:gs pos="75000">
                    <a:schemeClr val="accent2">
                      <a:tint val="90000"/>
                      <a:shade val="60000"/>
                      <a:satMod val="240000"/>
                    </a:schemeClr>
                  </a:gs>
                  <a:gs pos="100000">
                    <a:schemeClr val="accent2">
                      <a:tint val="100000"/>
                      <a:shade val="50000"/>
                      <a:satMod val="240000"/>
                    </a:schemeClr>
                  </a:gs>
                </a:gsLst>
                <a:lin ang="5400000"/>
              </a:gradFill>
              <a:effectLst>
                <a:outerShdw blurRad="50800" dist="39000" dir="5460000" algn="tl">
                  <a:srgbClr val="000000">
                    <a:alpha val="38000"/>
                  </a:srgbClr>
                </a:outerShdw>
              </a:effectLst>
            </a:endParaRPr>
          </a:p>
        </p:txBody>
      </p:sp>
    </p:spTree>
    <p:extLst>
      <p:ext uri="{BB962C8B-B14F-4D97-AF65-F5344CB8AC3E}">
        <p14:creationId xmlns:p14="http://schemas.microsoft.com/office/powerpoint/2010/main" val="3643555875"/>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1"/>
            <a:ext cx="9144000" cy="51434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774129181"/>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514350"/>
          </a:xfrm>
        </p:spPr>
        <p:txBody>
          <a:bodyPr>
            <a:normAutofit fontScale="90000"/>
          </a:bodyPr>
          <a:lstStyle/>
          <a:p>
            <a:r>
              <a:rPr lang="en-IN" dirty="0" smtClean="0"/>
              <a:t>Global YLL trends 1990-2013</a:t>
            </a:r>
            <a:endParaRPr lang="en-IN" dirty="0"/>
          </a:p>
        </p:txBody>
      </p:sp>
      <p:sp>
        <p:nvSpPr>
          <p:cNvPr id="3" name="Content Placeholder 2"/>
          <p:cNvSpPr>
            <a:spLocks noGrp="1"/>
          </p:cNvSpPr>
          <p:nvPr>
            <p:ph idx="1"/>
          </p:nvPr>
        </p:nvSpPr>
        <p:spPr/>
        <p:txBody>
          <a:bodyPr/>
          <a:lstStyle/>
          <a:p>
            <a:endParaRPr lang="en-IN"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4350"/>
            <a:ext cx="9144000" cy="6248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33665846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09550"/>
            <a:ext cx="8686800" cy="628650"/>
          </a:xfrm>
        </p:spPr>
        <p:txBody>
          <a:bodyPr>
            <a:normAutofit fontScale="90000"/>
          </a:bodyPr>
          <a:lstStyle/>
          <a:p>
            <a:r>
              <a:rPr lang="en-IN" cap="none" dirty="0" smtClean="0"/>
              <a:t>Need for measuring burden of disease</a:t>
            </a:r>
            <a:endParaRPr lang="en-IN" cap="none" dirty="0"/>
          </a:p>
        </p:txBody>
      </p:sp>
      <p:sp>
        <p:nvSpPr>
          <p:cNvPr id="3" name="Content Placeholder 2"/>
          <p:cNvSpPr>
            <a:spLocks noGrp="1"/>
          </p:cNvSpPr>
          <p:nvPr>
            <p:ph idx="1"/>
          </p:nvPr>
        </p:nvSpPr>
        <p:spPr>
          <a:xfrm>
            <a:off x="152400" y="971550"/>
            <a:ext cx="8839200" cy="4038600"/>
          </a:xfrm>
        </p:spPr>
        <p:txBody>
          <a:bodyPr>
            <a:normAutofit lnSpcReduction="10000"/>
          </a:bodyPr>
          <a:lstStyle/>
          <a:p>
            <a:pPr algn="just">
              <a:buFont typeface="Wingdings" pitchFamily="2" charset="2"/>
              <a:buChar char="Ø"/>
            </a:pPr>
            <a:r>
              <a:rPr lang="en-IN" sz="2400" dirty="0" smtClean="0"/>
              <a:t>For public health interventions to be effective</a:t>
            </a:r>
            <a:r>
              <a:rPr lang="en-IN" dirty="0"/>
              <a:t> </a:t>
            </a:r>
            <a:r>
              <a:rPr lang="en-IN" dirty="0" smtClean="0"/>
              <a:t>and</a:t>
            </a:r>
            <a:r>
              <a:rPr lang="en-IN" sz="2400" dirty="0" smtClean="0"/>
              <a:t> appropriate for improving population </a:t>
            </a:r>
            <a:r>
              <a:rPr lang="en-IN" sz="2400" dirty="0" smtClean="0"/>
              <a:t>health status, </a:t>
            </a:r>
            <a:r>
              <a:rPr lang="en-IN" sz="2400" dirty="0" smtClean="0"/>
              <a:t>understanding </a:t>
            </a:r>
            <a:r>
              <a:rPr lang="en-IN" sz="2400" dirty="0" smtClean="0"/>
              <a:t>of relevant key </a:t>
            </a:r>
            <a:r>
              <a:rPr lang="en-IN" sz="2400" dirty="0" smtClean="0"/>
              <a:t>challenges and their dynamics is necessary both regionally as well as globally.</a:t>
            </a:r>
          </a:p>
          <a:p>
            <a:pPr algn="just">
              <a:buFont typeface="Wingdings" pitchFamily="2" charset="2"/>
              <a:buChar char="Ø"/>
            </a:pPr>
            <a:endParaRPr lang="en-IN" sz="2400" dirty="0" smtClean="0"/>
          </a:p>
          <a:p>
            <a:pPr algn="just">
              <a:buFont typeface="Wingdings" pitchFamily="2" charset="2"/>
              <a:buChar char="Ø"/>
            </a:pPr>
            <a:r>
              <a:rPr lang="en-IN" sz="2400" dirty="0" smtClean="0"/>
              <a:t>The </a:t>
            </a:r>
            <a:r>
              <a:rPr lang="en-IN" sz="2400" dirty="0"/>
              <a:t>global health landscape is undergoing rapid </a:t>
            </a:r>
            <a:r>
              <a:rPr lang="en-IN" sz="2400" dirty="0" smtClean="0"/>
              <a:t>transformation and the trends differ globally.</a:t>
            </a:r>
          </a:p>
          <a:p>
            <a:pPr marL="0" indent="0" algn="just">
              <a:buNone/>
            </a:pPr>
            <a:endParaRPr lang="en-IN" dirty="0" smtClean="0"/>
          </a:p>
          <a:p>
            <a:pPr algn="just">
              <a:buFont typeface="Wingdings" pitchFamily="2" charset="2"/>
              <a:buChar char="Ø"/>
            </a:pPr>
            <a:r>
              <a:rPr lang="en-IN" dirty="0" smtClean="0"/>
              <a:t>Recently the role </a:t>
            </a:r>
            <a:r>
              <a:rPr lang="en-IN" dirty="0"/>
              <a:t>of disability </a:t>
            </a:r>
            <a:r>
              <a:rPr lang="en-IN" dirty="0" smtClean="0"/>
              <a:t>in estimating </a:t>
            </a:r>
            <a:r>
              <a:rPr lang="en-IN" dirty="0"/>
              <a:t>disease burden </a:t>
            </a:r>
            <a:r>
              <a:rPr lang="en-IN" dirty="0" smtClean="0"/>
              <a:t>&amp; health status is increasingly being projected than mortality only.</a:t>
            </a:r>
            <a:endParaRPr lang="en-IN" dirty="0"/>
          </a:p>
          <a:p>
            <a:pPr algn="just">
              <a:buFont typeface="Wingdings" pitchFamily="2" charset="2"/>
              <a:buChar char="Ø"/>
            </a:pPr>
            <a:endParaRPr lang="en-IN" sz="2400" dirty="0"/>
          </a:p>
        </p:txBody>
      </p:sp>
    </p:spTree>
    <p:extLst>
      <p:ext uri="{BB962C8B-B14F-4D97-AF65-F5344CB8AC3E}">
        <p14:creationId xmlns:p14="http://schemas.microsoft.com/office/powerpoint/2010/main" val="1541098418"/>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613172"/>
          </a:xfrm>
        </p:spPr>
        <p:txBody>
          <a:bodyPr>
            <a:normAutofit fontScale="90000"/>
          </a:bodyPr>
          <a:lstStyle/>
          <a:p>
            <a:r>
              <a:rPr lang="en-IN" dirty="0" smtClean="0"/>
              <a:t>Global YLD trends</a:t>
            </a:r>
            <a:endParaRPr lang="en-IN" dirty="0"/>
          </a:p>
        </p:txBody>
      </p:sp>
      <p:sp>
        <p:nvSpPr>
          <p:cNvPr id="3" name="Content Placeholder 2"/>
          <p:cNvSpPr>
            <a:spLocks noGrp="1"/>
          </p:cNvSpPr>
          <p:nvPr>
            <p:ph idx="1"/>
          </p:nvPr>
        </p:nvSpPr>
        <p:spPr/>
        <p:txBody>
          <a:bodyPr/>
          <a:lstStyle/>
          <a:p>
            <a:endParaRPr lang="en-IN" dirty="0"/>
          </a:p>
        </p:txBody>
      </p:sp>
      <p:pic>
        <p:nvPicPr>
          <p:cNvPr id="717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819150"/>
            <a:ext cx="647700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2338" y="4400550"/>
            <a:ext cx="5492262" cy="40106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717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38646" y="819150"/>
            <a:ext cx="1238250" cy="3581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0986858"/>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0"/>
            <a:ext cx="8991600" cy="590550"/>
          </a:xfrm>
        </p:spPr>
        <p:txBody>
          <a:bodyPr>
            <a:noAutofit/>
          </a:bodyPr>
          <a:lstStyle/>
          <a:p>
            <a:r>
              <a:rPr lang="en-IN" sz="2200" dirty="0" smtClean="0"/>
              <a:t>Change in life expectancy at birth by region and cause (1990-2013)</a:t>
            </a:r>
            <a:endParaRPr lang="en-IN" sz="2200" dirty="0"/>
          </a:p>
        </p:txBody>
      </p:sp>
      <p:sp>
        <p:nvSpPr>
          <p:cNvPr id="3" name="Content Placeholder 2"/>
          <p:cNvSpPr>
            <a:spLocks noGrp="1"/>
          </p:cNvSpPr>
          <p:nvPr>
            <p:ph idx="1"/>
          </p:nvPr>
        </p:nvSpPr>
        <p:spPr/>
        <p:txBody>
          <a:bodyPr/>
          <a:lstStyle/>
          <a:p>
            <a:endParaRPr lang="en-IN"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308" y="590550"/>
            <a:ext cx="9173308" cy="45529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477660397"/>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613172"/>
          </a:xfrm>
        </p:spPr>
        <p:txBody>
          <a:bodyPr>
            <a:normAutofit fontScale="90000"/>
          </a:bodyPr>
          <a:lstStyle/>
          <a:p>
            <a:r>
              <a:rPr lang="en-IN" dirty="0" smtClean="0"/>
              <a:t>India – trends in burden of disease</a:t>
            </a:r>
            <a:endParaRPr lang="en-IN"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858155960"/>
              </p:ext>
            </p:extLst>
          </p:nvPr>
        </p:nvGraphicFramePr>
        <p:xfrm>
          <a:off x="914400" y="971550"/>
          <a:ext cx="7848600" cy="4027463"/>
        </p:xfrm>
        <a:graphic>
          <a:graphicData uri="http://schemas.openxmlformats.org/drawingml/2006/table">
            <a:tbl>
              <a:tblPr firstRow="1" bandRow="1">
                <a:tableStyleId>{5C22544A-7EE6-4342-B048-85BDC9FD1C3A}</a:tableStyleId>
              </a:tblPr>
              <a:tblGrid>
                <a:gridCol w="2194233"/>
                <a:gridCol w="2758767"/>
                <a:gridCol w="2895600"/>
              </a:tblGrid>
              <a:tr h="364334">
                <a:tc>
                  <a:txBody>
                    <a:bodyPr/>
                    <a:lstStyle/>
                    <a:p>
                      <a:r>
                        <a:rPr lang="en-IN" dirty="0" smtClean="0"/>
                        <a:t>Ranking</a:t>
                      </a:r>
                      <a:r>
                        <a:rPr lang="en-IN" baseline="0" dirty="0" smtClean="0"/>
                        <a:t> of causes</a:t>
                      </a:r>
                      <a:endParaRPr lang="en-IN" dirty="0"/>
                    </a:p>
                  </a:txBody>
                  <a:tcPr/>
                </a:tc>
                <a:tc>
                  <a:txBody>
                    <a:bodyPr/>
                    <a:lstStyle/>
                    <a:p>
                      <a:r>
                        <a:rPr lang="en-IN" dirty="0" smtClean="0"/>
                        <a:t>YLD 2013</a:t>
                      </a:r>
                      <a:endParaRPr lang="en-IN" dirty="0"/>
                    </a:p>
                  </a:txBody>
                  <a:tcPr/>
                </a:tc>
                <a:tc>
                  <a:txBody>
                    <a:bodyPr/>
                    <a:lstStyle/>
                    <a:p>
                      <a:r>
                        <a:rPr lang="en-IN" dirty="0" smtClean="0"/>
                        <a:t>YLL 2013</a:t>
                      </a:r>
                      <a:endParaRPr lang="en-IN" dirty="0"/>
                    </a:p>
                  </a:txBody>
                  <a:tcPr/>
                </a:tc>
              </a:tr>
              <a:tr h="364334">
                <a:tc>
                  <a:txBody>
                    <a:bodyPr/>
                    <a:lstStyle/>
                    <a:p>
                      <a:r>
                        <a:rPr lang="en-IN" dirty="0" smtClean="0"/>
                        <a:t>1</a:t>
                      </a:r>
                      <a:endParaRPr lang="en-IN" dirty="0"/>
                    </a:p>
                  </a:txBody>
                  <a:tcPr/>
                </a:tc>
                <a:tc>
                  <a:txBody>
                    <a:bodyPr/>
                    <a:lstStyle/>
                    <a:p>
                      <a:r>
                        <a:rPr lang="en-IN" dirty="0" smtClean="0"/>
                        <a:t>Major</a:t>
                      </a:r>
                      <a:r>
                        <a:rPr lang="en-IN" baseline="0" dirty="0" smtClean="0"/>
                        <a:t> Depressive disorder</a:t>
                      </a:r>
                      <a:endParaRPr lang="en-IN" dirty="0"/>
                    </a:p>
                  </a:txBody>
                  <a:tcPr/>
                </a:tc>
                <a:tc>
                  <a:txBody>
                    <a:bodyPr/>
                    <a:lstStyle/>
                    <a:p>
                      <a:r>
                        <a:rPr lang="en-IN" dirty="0" smtClean="0"/>
                        <a:t>IHD</a:t>
                      </a:r>
                      <a:endParaRPr lang="en-IN" dirty="0"/>
                    </a:p>
                  </a:txBody>
                  <a:tcPr/>
                </a:tc>
              </a:tr>
              <a:tr h="359343">
                <a:tc>
                  <a:txBody>
                    <a:bodyPr/>
                    <a:lstStyle/>
                    <a:p>
                      <a:r>
                        <a:rPr lang="en-IN" dirty="0" smtClean="0"/>
                        <a:t>2</a:t>
                      </a:r>
                      <a:endParaRPr lang="en-IN" dirty="0"/>
                    </a:p>
                  </a:txBody>
                  <a:tcPr/>
                </a:tc>
                <a:tc>
                  <a:txBody>
                    <a:bodyPr/>
                    <a:lstStyle/>
                    <a:p>
                      <a:r>
                        <a:rPr lang="en-IN" dirty="0" smtClean="0"/>
                        <a:t>Back Pain</a:t>
                      </a:r>
                      <a:endParaRPr lang="en-IN" dirty="0"/>
                    </a:p>
                  </a:txBody>
                  <a:tcPr/>
                </a:tc>
                <a:tc>
                  <a:txBody>
                    <a:bodyPr/>
                    <a:lstStyle/>
                    <a:p>
                      <a:r>
                        <a:rPr lang="en-IN" dirty="0" smtClean="0"/>
                        <a:t>LRI</a:t>
                      </a:r>
                      <a:endParaRPr lang="en-IN" dirty="0"/>
                    </a:p>
                  </a:txBody>
                  <a:tcPr/>
                </a:tc>
              </a:tr>
              <a:tr h="364334">
                <a:tc>
                  <a:txBody>
                    <a:bodyPr/>
                    <a:lstStyle/>
                    <a:p>
                      <a:r>
                        <a:rPr lang="en-IN" dirty="0" smtClean="0"/>
                        <a:t>3</a:t>
                      </a:r>
                      <a:endParaRPr lang="en-IN" dirty="0"/>
                    </a:p>
                  </a:txBody>
                  <a:tcPr/>
                </a:tc>
                <a:tc>
                  <a:txBody>
                    <a:bodyPr/>
                    <a:lstStyle/>
                    <a:p>
                      <a:r>
                        <a:rPr lang="en-IN" dirty="0" smtClean="0"/>
                        <a:t>Iron Deficiency</a:t>
                      </a:r>
                      <a:endParaRPr lang="en-IN" dirty="0"/>
                    </a:p>
                  </a:txBody>
                  <a:tcPr/>
                </a:tc>
                <a:tc>
                  <a:txBody>
                    <a:bodyPr/>
                    <a:lstStyle/>
                    <a:p>
                      <a:r>
                        <a:rPr lang="en-IN" dirty="0" smtClean="0"/>
                        <a:t>TB</a:t>
                      </a:r>
                      <a:endParaRPr lang="en-IN" dirty="0"/>
                    </a:p>
                  </a:txBody>
                  <a:tcPr/>
                </a:tc>
              </a:tr>
              <a:tr h="369863">
                <a:tc>
                  <a:txBody>
                    <a:bodyPr/>
                    <a:lstStyle/>
                    <a:p>
                      <a:r>
                        <a:rPr lang="en-IN" dirty="0" smtClean="0"/>
                        <a:t>4</a:t>
                      </a:r>
                      <a:endParaRPr lang="en-IN" dirty="0"/>
                    </a:p>
                  </a:txBody>
                  <a:tcPr/>
                </a:tc>
                <a:tc>
                  <a:txBody>
                    <a:bodyPr/>
                    <a:lstStyle/>
                    <a:p>
                      <a:r>
                        <a:rPr lang="en-IN" dirty="0" smtClean="0"/>
                        <a:t>Migraine</a:t>
                      </a:r>
                      <a:endParaRPr lang="en-IN" dirty="0"/>
                    </a:p>
                  </a:txBody>
                  <a:tcPr/>
                </a:tc>
                <a:tc>
                  <a:txBody>
                    <a:bodyPr/>
                    <a:lstStyle/>
                    <a:p>
                      <a:r>
                        <a:rPr lang="en-IN" dirty="0" smtClean="0"/>
                        <a:t>Neonatal encephalitis</a:t>
                      </a:r>
                      <a:endParaRPr lang="en-IN" dirty="0"/>
                    </a:p>
                  </a:txBody>
                  <a:tcPr/>
                </a:tc>
              </a:tr>
              <a:tr h="364334">
                <a:tc>
                  <a:txBody>
                    <a:bodyPr/>
                    <a:lstStyle/>
                    <a:p>
                      <a:r>
                        <a:rPr lang="en-IN" dirty="0" smtClean="0"/>
                        <a:t>5</a:t>
                      </a:r>
                      <a:endParaRPr lang="en-IN" dirty="0"/>
                    </a:p>
                  </a:txBody>
                  <a:tcPr/>
                </a:tc>
                <a:tc>
                  <a:txBody>
                    <a:bodyPr/>
                    <a:lstStyle/>
                    <a:p>
                      <a:r>
                        <a:rPr lang="en-IN" dirty="0" smtClean="0"/>
                        <a:t>COPD</a:t>
                      </a:r>
                      <a:endParaRPr lang="en-IN" dirty="0"/>
                    </a:p>
                  </a:txBody>
                  <a:tcPr/>
                </a:tc>
                <a:tc>
                  <a:txBody>
                    <a:bodyPr/>
                    <a:lstStyle/>
                    <a:p>
                      <a:r>
                        <a:rPr lang="en-IN" dirty="0" smtClean="0"/>
                        <a:t>Preterm birth Complications</a:t>
                      </a:r>
                      <a:endParaRPr lang="en-IN" dirty="0"/>
                    </a:p>
                  </a:txBody>
                  <a:tcPr/>
                </a:tc>
              </a:tr>
              <a:tr h="364334">
                <a:tc>
                  <a:txBody>
                    <a:bodyPr/>
                    <a:lstStyle/>
                    <a:p>
                      <a:r>
                        <a:rPr lang="en-IN" dirty="0" smtClean="0"/>
                        <a:t>6</a:t>
                      </a:r>
                      <a:endParaRPr lang="en-IN" dirty="0"/>
                    </a:p>
                  </a:txBody>
                  <a:tcPr/>
                </a:tc>
                <a:tc>
                  <a:txBody>
                    <a:bodyPr/>
                    <a:lstStyle/>
                    <a:p>
                      <a:r>
                        <a:rPr lang="en-IN" dirty="0" smtClean="0"/>
                        <a:t>Hearing disorder</a:t>
                      </a:r>
                      <a:endParaRPr lang="en-IN" dirty="0"/>
                    </a:p>
                  </a:txBody>
                  <a:tcPr/>
                </a:tc>
                <a:tc>
                  <a:txBody>
                    <a:bodyPr/>
                    <a:lstStyle/>
                    <a:p>
                      <a:r>
                        <a:rPr lang="en-IN" dirty="0" smtClean="0"/>
                        <a:t>Diarrhoea</a:t>
                      </a:r>
                      <a:endParaRPr lang="en-IN" dirty="0"/>
                    </a:p>
                  </a:txBody>
                  <a:tcPr/>
                </a:tc>
              </a:tr>
              <a:tr h="364334">
                <a:tc>
                  <a:txBody>
                    <a:bodyPr/>
                    <a:lstStyle/>
                    <a:p>
                      <a:r>
                        <a:rPr lang="en-IN" dirty="0" smtClean="0"/>
                        <a:t>7</a:t>
                      </a:r>
                      <a:endParaRPr lang="en-IN" dirty="0"/>
                    </a:p>
                  </a:txBody>
                  <a:tcPr/>
                </a:tc>
                <a:tc>
                  <a:txBody>
                    <a:bodyPr/>
                    <a:lstStyle/>
                    <a:p>
                      <a:r>
                        <a:rPr lang="en-IN" dirty="0" smtClean="0"/>
                        <a:t>Neck pain</a:t>
                      </a:r>
                      <a:endParaRPr lang="en-IN" dirty="0"/>
                    </a:p>
                  </a:txBody>
                  <a:tcPr/>
                </a:tc>
                <a:tc>
                  <a:txBody>
                    <a:bodyPr/>
                    <a:lstStyle/>
                    <a:p>
                      <a:r>
                        <a:rPr lang="en-IN" dirty="0" smtClean="0"/>
                        <a:t>Stroke</a:t>
                      </a:r>
                      <a:endParaRPr lang="en-IN" dirty="0"/>
                    </a:p>
                  </a:txBody>
                  <a:tcPr/>
                </a:tc>
              </a:tr>
              <a:tr h="364334">
                <a:tc>
                  <a:txBody>
                    <a:bodyPr/>
                    <a:lstStyle/>
                    <a:p>
                      <a:r>
                        <a:rPr lang="en-IN" dirty="0" smtClean="0"/>
                        <a:t>8</a:t>
                      </a:r>
                      <a:endParaRPr lang="en-IN" dirty="0"/>
                    </a:p>
                  </a:txBody>
                  <a:tcPr/>
                </a:tc>
                <a:tc>
                  <a:txBody>
                    <a:bodyPr/>
                    <a:lstStyle/>
                    <a:p>
                      <a:r>
                        <a:rPr lang="en-IN" dirty="0" smtClean="0"/>
                        <a:t>Diabetes</a:t>
                      </a:r>
                      <a:endParaRPr lang="en-IN" dirty="0"/>
                    </a:p>
                  </a:txBody>
                  <a:tcPr/>
                </a:tc>
                <a:tc>
                  <a:txBody>
                    <a:bodyPr/>
                    <a:lstStyle/>
                    <a:p>
                      <a:r>
                        <a:rPr lang="en-IN" dirty="0" smtClean="0"/>
                        <a:t>COPD</a:t>
                      </a:r>
                      <a:endParaRPr lang="en-IN" dirty="0"/>
                    </a:p>
                  </a:txBody>
                  <a:tcPr/>
                </a:tc>
              </a:tr>
              <a:tr h="364334">
                <a:tc>
                  <a:txBody>
                    <a:bodyPr/>
                    <a:lstStyle/>
                    <a:p>
                      <a:r>
                        <a:rPr lang="en-IN" dirty="0" smtClean="0"/>
                        <a:t>9</a:t>
                      </a:r>
                      <a:endParaRPr lang="en-IN" dirty="0"/>
                    </a:p>
                  </a:txBody>
                  <a:tcPr/>
                </a:tc>
                <a:tc>
                  <a:txBody>
                    <a:bodyPr/>
                    <a:lstStyle/>
                    <a:p>
                      <a:r>
                        <a:rPr lang="en-IN" dirty="0" smtClean="0"/>
                        <a:t>Anxiety</a:t>
                      </a:r>
                      <a:endParaRPr lang="en-IN" dirty="0"/>
                    </a:p>
                  </a:txBody>
                  <a:tcPr/>
                </a:tc>
                <a:tc>
                  <a:txBody>
                    <a:bodyPr/>
                    <a:lstStyle/>
                    <a:p>
                      <a:r>
                        <a:rPr lang="en-IN" dirty="0" smtClean="0"/>
                        <a:t>Self Harm</a:t>
                      </a:r>
                      <a:endParaRPr lang="en-IN" dirty="0"/>
                    </a:p>
                  </a:txBody>
                  <a:tcPr/>
                </a:tc>
              </a:tr>
              <a:tr h="364334">
                <a:tc>
                  <a:txBody>
                    <a:bodyPr/>
                    <a:lstStyle/>
                    <a:p>
                      <a:r>
                        <a:rPr lang="en-IN" dirty="0" smtClean="0"/>
                        <a:t>10</a:t>
                      </a:r>
                      <a:endParaRPr lang="en-IN" dirty="0"/>
                    </a:p>
                  </a:txBody>
                  <a:tcPr/>
                </a:tc>
                <a:tc>
                  <a:txBody>
                    <a:bodyPr/>
                    <a:lstStyle/>
                    <a:p>
                      <a:r>
                        <a:rPr lang="en-IN" dirty="0" smtClean="0"/>
                        <a:t>Refraction error</a:t>
                      </a:r>
                      <a:endParaRPr lang="en-IN" dirty="0"/>
                    </a:p>
                  </a:txBody>
                  <a:tcPr/>
                </a:tc>
                <a:tc>
                  <a:txBody>
                    <a:bodyPr/>
                    <a:lstStyle/>
                    <a:p>
                      <a:r>
                        <a:rPr lang="en-IN" dirty="0" smtClean="0"/>
                        <a:t>Road Injuries</a:t>
                      </a:r>
                      <a:endParaRPr lang="en-IN" dirty="0"/>
                    </a:p>
                  </a:txBody>
                  <a:tcPr/>
                </a:tc>
              </a:tr>
            </a:tbl>
          </a:graphicData>
        </a:graphic>
      </p:graphicFrame>
    </p:spTree>
    <p:extLst>
      <p:ext uri="{BB962C8B-B14F-4D97-AF65-F5344CB8AC3E}">
        <p14:creationId xmlns:p14="http://schemas.microsoft.com/office/powerpoint/2010/main" val="29212458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endParaRPr lang="en-IN" dirty="0"/>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514349"/>
            <a:ext cx="9143999" cy="462915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itle 4"/>
          <p:cNvSpPr txBox="1">
            <a:spLocks noGrp="1"/>
          </p:cNvSpPr>
          <p:nvPr>
            <p:ph type="title"/>
          </p:nvPr>
        </p:nvSpPr>
        <p:spPr>
          <a:xfrm>
            <a:off x="609600" y="145017"/>
            <a:ext cx="5943600" cy="369332"/>
          </a:xfrm>
          <a:prstGeom prst="rect">
            <a:avLst/>
          </a:prstGeom>
          <a:noFill/>
        </p:spPr>
        <p:txBody>
          <a:bodyPr wrap="square" rtlCol="0">
            <a:spAutoFit/>
          </a:bodyPr>
          <a:lstStyle/>
          <a:p>
            <a:r>
              <a:rPr lang="en-IN" sz="1800" dirty="0" smtClean="0"/>
              <a:t>Causes of DALY both sex India, 1990</a:t>
            </a:r>
            <a:endParaRPr lang="en-IN" sz="1800" dirty="0"/>
          </a:p>
        </p:txBody>
      </p:sp>
    </p:spTree>
    <p:extLst>
      <p:ext uri="{BB962C8B-B14F-4D97-AF65-F5344CB8AC3E}">
        <p14:creationId xmlns:p14="http://schemas.microsoft.com/office/powerpoint/2010/main" val="395280609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IN"/>
          </a:p>
        </p:txBody>
      </p:sp>
      <p:sp>
        <p:nvSpPr>
          <p:cNvPr id="3" name="Content Placeholder 2"/>
          <p:cNvSpPr>
            <a:spLocks noGrp="1"/>
          </p:cNvSpPr>
          <p:nvPr>
            <p:ph idx="1"/>
          </p:nvPr>
        </p:nvSpPr>
        <p:spPr/>
        <p:txBody>
          <a:bodyPr/>
          <a:lstStyle/>
          <a:p>
            <a:endParaRPr lang="en-IN"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438150"/>
            <a:ext cx="9144000" cy="4705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533400" y="68818"/>
            <a:ext cx="4419600" cy="369332"/>
          </a:xfrm>
          <a:prstGeom prst="rect">
            <a:avLst/>
          </a:prstGeom>
          <a:noFill/>
        </p:spPr>
        <p:txBody>
          <a:bodyPr wrap="square" rtlCol="0">
            <a:spAutoFit/>
          </a:bodyPr>
          <a:lstStyle/>
          <a:p>
            <a:r>
              <a:rPr lang="en-IN" dirty="0" smtClean="0"/>
              <a:t>Causes of DALY both sex India, 2010</a:t>
            </a:r>
            <a:endParaRPr lang="en-IN" dirty="0"/>
          </a:p>
        </p:txBody>
      </p:sp>
    </p:spTree>
    <p:extLst>
      <p:ext uri="{BB962C8B-B14F-4D97-AF65-F5344CB8AC3E}">
        <p14:creationId xmlns:p14="http://schemas.microsoft.com/office/powerpoint/2010/main" val="2147426541"/>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536972"/>
          </a:xfrm>
        </p:spPr>
        <p:txBody>
          <a:bodyPr>
            <a:normAutofit fontScale="90000"/>
          </a:bodyPr>
          <a:lstStyle/>
          <a:p>
            <a:r>
              <a:rPr lang="en-IN" dirty="0" err="1" smtClean="0"/>
              <a:t>Referrences</a:t>
            </a:r>
            <a:endParaRPr lang="en-IN" dirty="0"/>
          </a:p>
        </p:txBody>
      </p:sp>
      <p:sp>
        <p:nvSpPr>
          <p:cNvPr id="3" name="Content Placeholder 2"/>
          <p:cNvSpPr>
            <a:spLocks noGrp="1"/>
          </p:cNvSpPr>
          <p:nvPr>
            <p:ph idx="1"/>
          </p:nvPr>
        </p:nvSpPr>
        <p:spPr>
          <a:xfrm>
            <a:off x="152400" y="742950"/>
            <a:ext cx="8839200" cy="4400550"/>
          </a:xfrm>
        </p:spPr>
        <p:txBody>
          <a:bodyPr>
            <a:normAutofit fontScale="70000" lnSpcReduction="20000"/>
          </a:bodyPr>
          <a:lstStyle/>
          <a:p>
            <a:pPr marL="457200" indent="-457200">
              <a:buFont typeface="+mj-lt"/>
              <a:buAutoNum type="arabicPeriod"/>
            </a:pPr>
            <a:r>
              <a:rPr lang="en-IN" dirty="0"/>
              <a:t>Institute for Health Metrics and Evaluation. </a:t>
            </a:r>
            <a:r>
              <a:rPr lang="en-IN" i="1" dirty="0"/>
              <a:t>The Global Burden of </a:t>
            </a:r>
            <a:r>
              <a:rPr lang="en-IN" i="1" dirty="0" smtClean="0"/>
              <a:t>Disease: Generating </a:t>
            </a:r>
            <a:r>
              <a:rPr lang="en-IN" i="1" dirty="0"/>
              <a:t>Evidence, Guiding Policy. </a:t>
            </a:r>
            <a:r>
              <a:rPr lang="en-IN" dirty="0"/>
              <a:t>Seattle, WA: IHME, 2013</a:t>
            </a:r>
            <a:r>
              <a:rPr lang="en-IN" dirty="0" smtClean="0"/>
              <a:t>.</a:t>
            </a:r>
          </a:p>
          <a:p>
            <a:pPr marL="457200" indent="-457200">
              <a:buFont typeface="+mj-lt"/>
              <a:buAutoNum type="arabicPeriod"/>
            </a:pPr>
            <a:endParaRPr lang="en-IN" dirty="0" smtClean="0"/>
          </a:p>
          <a:p>
            <a:pPr marL="457200" indent="-457200">
              <a:buFont typeface="+mj-lt"/>
              <a:buAutoNum type="arabicPeriod"/>
            </a:pPr>
            <a:r>
              <a:rPr lang="en-US" dirty="0" err="1" smtClean="0"/>
              <a:t>Molla</a:t>
            </a:r>
            <a:r>
              <a:rPr lang="en-US" dirty="0" smtClean="0"/>
              <a:t> MT, </a:t>
            </a:r>
            <a:r>
              <a:rPr lang="en-US" dirty="0" err="1" smtClean="0"/>
              <a:t>Madans</a:t>
            </a:r>
            <a:r>
              <a:rPr lang="en-US" dirty="0" smtClean="0"/>
              <a:t> JH, </a:t>
            </a:r>
            <a:r>
              <a:rPr lang="en-US" dirty="0" err="1" smtClean="0"/>
              <a:t>wagener</a:t>
            </a:r>
            <a:r>
              <a:rPr lang="en-US" dirty="0" smtClean="0"/>
              <a:t> DK, </a:t>
            </a:r>
            <a:r>
              <a:rPr lang="en-US" dirty="0" err="1" smtClean="0"/>
              <a:t>Crimmins</a:t>
            </a:r>
            <a:r>
              <a:rPr lang="en-US" dirty="0" smtClean="0"/>
              <a:t> EM, </a:t>
            </a:r>
            <a:r>
              <a:rPr lang="en-IN" dirty="0"/>
              <a:t>Summary measures of population health : report of findings on </a:t>
            </a:r>
            <a:r>
              <a:rPr lang="en-IN" dirty="0" err="1"/>
              <a:t>methodologic</a:t>
            </a:r>
            <a:r>
              <a:rPr lang="en-IN" dirty="0"/>
              <a:t> and data </a:t>
            </a:r>
            <a:r>
              <a:rPr lang="en-IN" dirty="0" smtClean="0"/>
              <a:t>issues. National </a:t>
            </a:r>
            <a:r>
              <a:rPr lang="en-IN" dirty="0" err="1" smtClean="0"/>
              <a:t>Center</a:t>
            </a:r>
            <a:r>
              <a:rPr lang="en-IN" dirty="0" smtClean="0"/>
              <a:t> for Health Statistics. Hyattsville, Maryland. 2003.</a:t>
            </a:r>
            <a:endParaRPr lang="en-US" dirty="0" smtClean="0"/>
          </a:p>
          <a:p>
            <a:pPr marL="457200" indent="-457200">
              <a:buFont typeface="+mj-lt"/>
              <a:buAutoNum type="arabicPeriod"/>
            </a:pPr>
            <a:endParaRPr lang="en-US" dirty="0" smtClean="0"/>
          </a:p>
          <a:p>
            <a:pPr marL="457200" indent="-457200">
              <a:buFont typeface="+mj-lt"/>
              <a:buAutoNum type="arabicPeriod"/>
            </a:pPr>
            <a:r>
              <a:rPr lang="en-US" dirty="0" smtClean="0"/>
              <a:t>Murray </a:t>
            </a:r>
            <a:r>
              <a:rPr lang="en-US" dirty="0"/>
              <a:t>CJL, </a:t>
            </a:r>
            <a:r>
              <a:rPr lang="en-US" dirty="0" err="1"/>
              <a:t>Vos</a:t>
            </a:r>
            <a:r>
              <a:rPr lang="en-US" dirty="0"/>
              <a:t> T, Lozano R, </a:t>
            </a:r>
            <a:r>
              <a:rPr lang="en-US" dirty="0" err="1"/>
              <a:t>Naghavi</a:t>
            </a:r>
            <a:r>
              <a:rPr lang="en-US" dirty="0"/>
              <a:t> M, Flaxman AD, Michaud C, et al. Disability-adjusted life years (DALYs) for 291 diseases and injuries in 21 regions, 1990?2010: a systematic analysis for the Global Burden of Disease Study 2010. The Lancet. 2012;380(9859):2197-223</a:t>
            </a:r>
            <a:r>
              <a:rPr lang="en-US" dirty="0" smtClean="0"/>
              <a:t>.</a:t>
            </a:r>
          </a:p>
          <a:p>
            <a:pPr marL="457200" indent="-457200">
              <a:buFont typeface="+mj-lt"/>
              <a:buAutoNum type="arabicPeriod"/>
            </a:pPr>
            <a:endParaRPr lang="en-IN" dirty="0" smtClean="0"/>
          </a:p>
          <a:p>
            <a:pPr marL="457200" indent="-457200">
              <a:buFont typeface="+mj-lt"/>
              <a:buAutoNum type="arabicPeriod"/>
            </a:pPr>
            <a:r>
              <a:rPr lang="en-IN" dirty="0" smtClean="0"/>
              <a:t>The </a:t>
            </a:r>
            <a:r>
              <a:rPr lang="en-IN" dirty="0"/>
              <a:t>World Bank Group. Life expectancy at birth, total (years) [Internet]. 2015. Available from: http://data.worldbank.org/indicator/SP.DYN.LE00.IN</a:t>
            </a:r>
          </a:p>
          <a:p>
            <a:pPr marL="457200" indent="-457200">
              <a:buFont typeface="+mj-lt"/>
              <a:buAutoNum type="arabicPeriod"/>
            </a:pPr>
            <a:endParaRPr lang="en-IN" dirty="0" smtClean="0"/>
          </a:p>
          <a:p>
            <a:pPr marL="457200" indent="-457200">
              <a:buFont typeface="+mj-lt"/>
              <a:buAutoNum type="arabicPeriod"/>
            </a:pPr>
            <a:r>
              <a:rPr lang="en-IN" dirty="0" err="1" smtClean="0"/>
              <a:t>Devleesschauwer</a:t>
            </a:r>
            <a:r>
              <a:rPr lang="en-IN" dirty="0" smtClean="0"/>
              <a:t> </a:t>
            </a:r>
            <a:r>
              <a:rPr lang="en-IN" dirty="0"/>
              <a:t>B, </a:t>
            </a:r>
            <a:r>
              <a:rPr lang="en-IN" dirty="0" err="1"/>
              <a:t>Havelaar</a:t>
            </a:r>
            <a:r>
              <a:rPr lang="en-IN" dirty="0"/>
              <a:t> AH, </a:t>
            </a:r>
            <a:r>
              <a:rPr lang="en-IN" dirty="0" err="1"/>
              <a:t>Maertens</a:t>
            </a:r>
            <a:r>
              <a:rPr lang="en-IN" dirty="0"/>
              <a:t> De </a:t>
            </a:r>
            <a:r>
              <a:rPr lang="en-IN" dirty="0" err="1"/>
              <a:t>Noordhout</a:t>
            </a:r>
            <a:r>
              <a:rPr lang="en-IN" dirty="0"/>
              <a:t> C, </a:t>
            </a:r>
            <a:r>
              <a:rPr lang="en-IN" dirty="0" err="1"/>
              <a:t>Haagsma</a:t>
            </a:r>
            <a:r>
              <a:rPr lang="en-IN" dirty="0"/>
              <a:t> J a., </a:t>
            </a:r>
            <a:r>
              <a:rPr lang="en-IN" dirty="0" err="1"/>
              <a:t>Praet</a:t>
            </a:r>
            <a:r>
              <a:rPr lang="en-IN" dirty="0"/>
              <a:t> N, </a:t>
            </a:r>
            <a:r>
              <a:rPr lang="en-IN" dirty="0" err="1"/>
              <a:t>Dorny</a:t>
            </a:r>
            <a:r>
              <a:rPr lang="en-IN" dirty="0"/>
              <a:t> P, et al. Calculating disability-adjusted life years to quantify burden of disease. </a:t>
            </a:r>
            <a:r>
              <a:rPr lang="en-IN" dirty="0" err="1"/>
              <a:t>Int</a:t>
            </a:r>
            <a:r>
              <a:rPr lang="en-IN" dirty="0"/>
              <a:t> J Public Health. 2014;59(3):565–9. </a:t>
            </a:r>
            <a:endParaRPr lang="en-US" dirty="0" smtClean="0"/>
          </a:p>
        </p:txBody>
      </p:sp>
    </p:spTree>
    <p:extLst>
      <p:ext uri="{BB962C8B-B14F-4D97-AF65-F5344CB8AC3E}">
        <p14:creationId xmlns:p14="http://schemas.microsoft.com/office/powerpoint/2010/main" val="2260250316"/>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536972"/>
          </a:xfrm>
        </p:spPr>
        <p:txBody>
          <a:bodyPr>
            <a:normAutofit fontScale="90000"/>
          </a:bodyPr>
          <a:lstStyle/>
          <a:p>
            <a:r>
              <a:rPr lang="en-IN" dirty="0" err="1" smtClean="0"/>
              <a:t>Referreces</a:t>
            </a:r>
            <a:r>
              <a:rPr lang="en-IN" dirty="0" smtClean="0"/>
              <a:t> </a:t>
            </a:r>
            <a:endParaRPr lang="en-IN" dirty="0"/>
          </a:p>
        </p:txBody>
      </p:sp>
      <p:sp>
        <p:nvSpPr>
          <p:cNvPr id="3" name="Content Placeholder 2"/>
          <p:cNvSpPr>
            <a:spLocks noGrp="1"/>
          </p:cNvSpPr>
          <p:nvPr>
            <p:ph idx="1"/>
          </p:nvPr>
        </p:nvSpPr>
        <p:spPr>
          <a:xfrm>
            <a:off x="228600" y="819150"/>
            <a:ext cx="8686800" cy="4191000"/>
          </a:xfrm>
        </p:spPr>
        <p:txBody>
          <a:bodyPr>
            <a:normAutofit fontScale="77500" lnSpcReduction="20000"/>
          </a:bodyPr>
          <a:lstStyle/>
          <a:p>
            <a:pPr marL="0" indent="0">
              <a:buNone/>
            </a:pPr>
            <a:r>
              <a:rPr lang="en-IN" dirty="0"/>
              <a:t>6</a:t>
            </a:r>
            <a:r>
              <a:rPr lang="en-IN" dirty="0" smtClean="0"/>
              <a:t>. </a:t>
            </a:r>
            <a:r>
              <a:rPr lang="en-IN" dirty="0" err="1" smtClean="0"/>
              <a:t>Sassi</a:t>
            </a:r>
            <a:r>
              <a:rPr lang="en-IN" dirty="0" smtClean="0"/>
              <a:t> </a:t>
            </a:r>
            <a:r>
              <a:rPr lang="en-IN" dirty="0"/>
              <a:t>F. Calculating QALYs, comparing QALY and DALY calculations. Health Policy Plan. 2006;21(5):402–8. </a:t>
            </a:r>
          </a:p>
          <a:p>
            <a:pPr marL="0" indent="0">
              <a:buNone/>
            </a:pPr>
            <a:r>
              <a:rPr lang="en-IN" dirty="0"/>
              <a:t>7</a:t>
            </a:r>
            <a:r>
              <a:rPr lang="en-IN" dirty="0" smtClean="0"/>
              <a:t>. Murray </a:t>
            </a:r>
            <a:r>
              <a:rPr lang="en-IN" dirty="0"/>
              <a:t>CJL, Lopez AD. Measuring the Global Burden of Disease. N </a:t>
            </a:r>
            <a:r>
              <a:rPr lang="en-IN" dirty="0" err="1"/>
              <a:t>Engl</a:t>
            </a:r>
            <a:r>
              <a:rPr lang="en-IN" dirty="0"/>
              <a:t> J Med. 2013;369(5):448–57. </a:t>
            </a:r>
          </a:p>
          <a:p>
            <a:pPr marL="0" indent="0">
              <a:buNone/>
            </a:pPr>
            <a:r>
              <a:rPr lang="en-IN" dirty="0"/>
              <a:t>8</a:t>
            </a:r>
            <a:r>
              <a:rPr lang="en-IN" dirty="0" smtClean="0"/>
              <a:t>. </a:t>
            </a:r>
            <a:r>
              <a:rPr lang="en-IN" dirty="0" err="1" smtClean="0"/>
              <a:t>Meyrowitsch</a:t>
            </a:r>
            <a:r>
              <a:rPr lang="en-IN" dirty="0" smtClean="0"/>
              <a:t> </a:t>
            </a:r>
            <a:r>
              <a:rPr lang="en-IN" dirty="0"/>
              <a:t>DW, </a:t>
            </a:r>
            <a:r>
              <a:rPr lang="en-IN" dirty="0" err="1"/>
              <a:t>Bygbjerg</a:t>
            </a:r>
            <a:r>
              <a:rPr lang="en-IN" dirty="0"/>
              <a:t> IC. Global burden of disease--a race against time. Dan Med Bull. 2007;54(1):32–4. </a:t>
            </a:r>
          </a:p>
          <a:p>
            <a:pPr marL="0" indent="0">
              <a:buNone/>
            </a:pPr>
            <a:r>
              <a:rPr lang="en-IN" dirty="0"/>
              <a:t>9</a:t>
            </a:r>
            <a:r>
              <a:rPr lang="en-IN" dirty="0" smtClean="0"/>
              <a:t>. Murray </a:t>
            </a:r>
            <a:r>
              <a:rPr lang="en-IN" dirty="0"/>
              <a:t>CJL, Lopez AD. The global burden of decease: Summary. World Health Organization. 1996. </a:t>
            </a:r>
          </a:p>
          <a:p>
            <a:pPr marL="0" indent="0">
              <a:buNone/>
            </a:pPr>
            <a:r>
              <a:rPr lang="en-IN" dirty="0" smtClean="0"/>
              <a:t>10. Global</a:t>
            </a:r>
            <a:r>
              <a:rPr lang="en-IN" dirty="0"/>
              <a:t>, </a:t>
            </a:r>
            <a:r>
              <a:rPr lang="en-IN" dirty="0" smtClean="0"/>
              <a:t>regional</a:t>
            </a:r>
            <a:r>
              <a:rPr lang="en-IN" dirty="0"/>
              <a:t>, and national incidence, prevalence, and years lived with disability for 301 acute and chronic diseases and injuries in 188 countries, 1990–2013: a systematic analysis for the Global Burden of Disease Study 2013. Lancet. Elsevier; 2015 Jun 10; </a:t>
            </a:r>
          </a:p>
          <a:p>
            <a:pPr marL="0" indent="0">
              <a:buNone/>
            </a:pPr>
            <a:r>
              <a:rPr lang="en-IN" dirty="0" smtClean="0"/>
              <a:t>11. Global</a:t>
            </a:r>
            <a:r>
              <a:rPr lang="en-IN" dirty="0"/>
              <a:t>, regional, and national age–sex specific all-cause and cause-specific mortality for 240 causes of death, 1990–2013: a systematic analysis for the Global Burden of Disease Study 2013. Lancet. Elsevier; 2015 Jun 10;385(9963):117–71. </a:t>
            </a:r>
          </a:p>
          <a:p>
            <a:pPr marL="457200" indent="-457200">
              <a:buFont typeface="+mj-lt"/>
              <a:buAutoNum type="arabicPeriod"/>
            </a:pPr>
            <a:endParaRPr lang="en-IN" dirty="0"/>
          </a:p>
        </p:txBody>
      </p:sp>
    </p:spTree>
    <p:extLst>
      <p:ext uri="{BB962C8B-B14F-4D97-AF65-F5344CB8AC3E}">
        <p14:creationId xmlns:p14="http://schemas.microsoft.com/office/powerpoint/2010/main" val="323157532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3350"/>
            <a:ext cx="8686800" cy="628650"/>
          </a:xfrm>
        </p:spPr>
        <p:txBody>
          <a:bodyPr>
            <a:normAutofit fontScale="90000"/>
          </a:bodyPr>
          <a:lstStyle/>
          <a:p>
            <a:r>
              <a:rPr lang="en-IN" cap="none" dirty="0" smtClean="0"/>
              <a:t>Need for </a:t>
            </a:r>
            <a:r>
              <a:rPr lang="en-IN" cap="none" dirty="0"/>
              <a:t>measuring burden </a:t>
            </a:r>
            <a:r>
              <a:rPr lang="en-IN" cap="none" dirty="0" smtClean="0"/>
              <a:t>of disease</a:t>
            </a:r>
            <a:endParaRPr lang="en-IN" cap="none" dirty="0"/>
          </a:p>
        </p:txBody>
      </p:sp>
      <p:sp>
        <p:nvSpPr>
          <p:cNvPr id="3" name="Content Placeholder 2"/>
          <p:cNvSpPr>
            <a:spLocks noGrp="1"/>
          </p:cNvSpPr>
          <p:nvPr>
            <p:ph idx="1"/>
          </p:nvPr>
        </p:nvSpPr>
        <p:spPr>
          <a:xfrm>
            <a:off x="152400" y="895350"/>
            <a:ext cx="8839200" cy="4114800"/>
          </a:xfrm>
        </p:spPr>
        <p:txBody>
          <a:bodyPr>
            <a:normAutofit lnSpcReduction="10000"/>
          </a:bodyPr>
          <a:lstStyle/>
          <a:p>
            <a:pPr>
              <a:buFont typeface="Wingdings" pitchFamily="2" charset="2"/>
              <a:buChar char="Ø"/>
            </a:pPr>
            <a:r>
              <a:rPr lang="en-IN" sz="2400" dirty="0" smtClean="0"/>
              <a:t>Commercial </a:t>
            </a:r>
            <a:r>
              <a:rPr lang="en-IN" sz="2400" dirty="0"/>
              <a:t>and professional interests often lead to implausible claims of the number of deaths or cases due to a particular disease</a:t>
            </a:r>
            <a:r>
              <a:rPr lang="en-IN" sz="2400" dirty="0" smtClean="0"/>
              <a:t>.</a:t>
            </a:r>
          </a:p>
          <a:p>
            <a:pPr>
              <a:buFont typeface="Wingdings" pitchFamily="2" charset="2"/>
              <a:buChar char="Ø"/>
            </a:pPr>
            <a:endParaRPr lang="en-IN" dirty="0"/>
          </a:p>
          <a:p>
            <a:pPr>
              <a:buFont typeface="Wingdings" pitchFamily="2" charset="2"/>
              <a:buChar char="Ø"/>
            </a:pPr>
            <a:r>
              <a:rPr lang="en-IN" dirty="0"/>
              <a:t>To respond to these challenges, high-quality comparable and combined data on the size and trends in mortality and morbidity are essential.</a:t>
            </a:r>
          </a:p>
          <a:p>
            <a:pPr>
              <a:buFont typeface="Wingdings" pitchFamily="2" charset="2"/>
              <a:buChar char="Ø"/>
            </a:pPr>
            <a:endParaRPr lang="en-IN" dirty="0"/>
          </a:p>
          <a:p>
            <a:pPr>
              <a:buFont typeface="Wingdings" pitchFamily="2" charset="2"/>
              <a:buChar char="Ø"/>
            </a:pPr>
            <a:r>
              <a:rPr lang="en-IN" dirty="0"/>
              <a:t>For this we need to make a comprehensive assessment of the health of each population by ensuring that all deaths by cause add up to the total number of deaths and similar criteria be applied to classifying cases of disease &amp;/or the morbidity due to it</a:t>
            </a:r>
            <a:r>
              <a:rPr lang="en-IN" dirty="0" smtClean="0"/>
              <a:t>.</a:t>
            </a:r>
            <a:endParaRPr lang="en-IN" dirty="0"/>
          </a:p>
        </p:txBody>
      </p:sp>
    </p:spTree>
    <p:extLst>
      <p:ext uri="{BB962C8B-B14F-4D97-AF65-F5344CB8AC3E}">
        <p14:creationId xmlns:p14="http://schemas.microsoft.com/office/powerpoint/2010/main" val="16591101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05978"/>
            <a:ext cx="8229600" cy="613172"/>
          </a:xfrm>
        </p:spPr>
        <p:txBody>
          <a:bodyPr>
            <a:normAutofit/>
          </a:bodyPr>
          <a:lstStyle/>
          <a:p>
            <a:r>
              <a:rPr lang="en-IN" sz="3000" cap="none" dirty="0" smtClean="0"/>
              <a:t>Measures of population health</a:t>
            </a:r>
            <a:endParaRPr lang="en-IN" sz="3000" cap="none" dirty="0"/>
          </a:p>
        </p:txBody>
      </p:sp>
      <p:sp>
        <p:nvSpPr>
          <p:cNvPr id="3" name="Content Placeholder 2"/>
          <p:cNvSpPr>
            <a:spLocks noGrp="1"/>
          </p:cNvSpPr>
          <p:nvPr>
            <p:ph sz="half" idx="1"/>
          </p:nvPr>
        </p:nvSpPr>
        <p:spPr>
          <a:xfrm>
            <a:off x="152400" y="971550"/>
            <a:ext cx="4343400" cy="3962400"/>
          </a:xfrm>
        </p:spPr>
        <p:txBody>
          <a:bodyPr>
            <a:normAutofit lnSpcReduction="10000"/>
          </a:bodyPr>
          <a:lstStyle/>
          <a:p>
            <a:pPr marL="0" indent="0" algn="ctr">
              <a:buNone/>
            </a:pPr>
            <a:r>
              <a:rPr lang="en-IN" sz="2800" u="sng" dirty="0" smtClean="0"/>
              <a:t>Health expectancies</a:t>
            </a:r>
          </a:p>
          <a:p>
            <a:pPr marL="0" indent="0">
              <a:buNone/>
            </a:pPr>
            <a:r>
              <a:rPr lang="en-IN" sz="2200" dirty="0" smtClean="0"/>
              <a:t>Measures the years of life gained or improved quality of life</a:t>
            </a:r>
          </a:p>
          <a:p>
            <a:r>
              <a:rPr lang="en-IN" sz="2200" dirty="0" smtClean="0"/>
              <a:t>Disability Free Life Expectancy (DFLE)</a:t>
            </a:r>
          </a:p>
          <a:p>
            <a:r>
              <a:rPr lang="en-IN" sz="2200" dirty="0"/>
              <a:t>Disability </a:t>
            </a:r>
            <a:r>
              <a:rPr lang="en-IN" sz="2200" dirty="0" smtClean="0"/>
              <a:t>Adjusted Life </a:t>
            </a:r>
            <a:r>
              <a:rPr lang="en-IN" sz="2200" dirty="0"/>
              <a:t>Expectancy (</a:t>
            </a:r>
            <a:r>
              <a:rPr lang="en-IN" sz="2200" dirty="0" smtClean="0"/>
              <a:t>DALE)</a:t>
            </a:r>
          </a:p>
          <a:p>
            <a:r>
              <a:rPr lang="en-IN" sz="2200" dirty="0" smtClean="0"/>
              <a:t>Health Adjusted Life Expectancy (HALE)</a:t>
            </a:r>
          </a:p>
          <a:p>
            <a:r>
              <a:rPr lang="en-IN" sz="2200" dirty="0" smtClean="0"/>
              <a:t>Quality Adjusted Life Expectancy (</a:t>
            </a:r>
            <a:r>
              <a:rPr lang="en-IN" sz="2200" dirty="0" smtClean="0"/>
              <a:t>QALE)</a:t>
            </a:r>
            <a:endParaRPr lang="en-IN" sz="2200" dirty="0"/>
          </a:p>
          <a:p>
            <a:endParaRPr lang="en-IN" sz="2200" dirty="0" smtClean="0"/>
          </a:p>
        </p:txBody>
      </p:sp>
      <p:sp>
        <p:nvSpPr>
          <p:cNvPr id="4" name="Content Placeholder 3"/>
          <p:cNvSpPr>
            <a:spLocks noGrp="1"/>
          </p:cNvSpPr>
          <p:nvPr>
            <p:ph sz="half" idx="2"/>
          </p:nvPr>
        </p:nvSpPr>
        <p:spPr>
          <a:xfrm>
            <a:off x="4648200" y="971550"/>
            <a:ext cx="4267200" cy="3962400"/>
          </a:xfrm>
        </p:spPr>
        <p:txBody>
          <a:bodyPr>
            <a:normAutofit lnSpcReduction="10000"/>
          </a:bodyPr>
          <a:lstStyle/>
          <a:p>
            <a:pPr marL="0" indent="0" algn="ctr">
              <a:buNone/>
            </a:pPr>
            <a:r>
              <a:rPr lang="en-IN" u="sng" dirty="0" smtClean="0"/>
              <a:t>Health Gap</a:t>
            </a:r>
          </a:p>
          <a:p>
            <a:pPr marL="0" indent="0">
              <a:buNone/>
            </a:pPr>
            <a:r>
              <a:rPr lang="en-IN" sz="2200" dirty="0" smtClean="0"/>
              <a:t>Measures </a:t>
            </a:r>
            <a:r>
              <a:rPr lang="en-IN" sz="2200" dirty="0" smtClean="0"/>
              <a:t>lost years of full health in comparison with an ‘Ideal’ or a standard state or a goal.</a:t>
            </a:r>
          </a:p>
          <a:p>
            <a:r>
              <a:rPr lang="en-IN" sz="2200" dirty="0" smtClean="0"/>
              <a:t>Potential Years of Life Lost (PYLL)</a:t>
            </a:r>
          </a:p>
          <a:p>
            <a:r>
              <a:rPr lang="en-IN" sz="2200" dirty="0" smtClean="0"/>
              <a:t>Quality Adjusted Life Years (QALY)</a:t>
            </a:r>
          </a:p>
          <a:p>
            <a:r>
              <a:rPr lang="en-IN" sz="2200" dirty="0" smtClean="0"/>
              <a:t>Disability Adjusted Life Years (DALY)</a:t>
            </a:r>
            <a:endParaRPr lang="en-IN" sz="2200" dirty="0"/>
          </a:p>
        </p:txBody>
      </p:sp>
    </p:spTree>
    <p:extLst>
      <p:ext uri="{BB962C8B-B14F-4D97-AF65-F5344CB8AC3E}">
        <p14:creationId xmlns:p14="http://schemas.microsoft.com/office/powerpoint/2010/main" val="266657882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a:xfrm>
            <a:off x="152400" y="205978"/>
            <a:ext cx="8839200" cy="765572"/>
          </a:xfrm>
        </p:spPr>
        <p:txBody>
          <a:bodyPr>
            <a:normAutofit/>
          </a:bodyPr>
          <a:lstStyle/>
          <a:p>
            <a:r>
              <a:rPr lang="en-IN" dirty="0" smtClean="0"/>
              <a:t>Calculating measures of population health</a:t>
            </a:r>
            <a:endParaRPr lang="en-IN" dirty="0"/>
          </a:p>
        </p:txBody>
      </p:sp>
      <p:sp>
        <p:nvSpPr>
          <p:cNvPr id="8" name="Rectangle 7"/>
          <p:cNvSpPr/>
          <p:nvPr/>
        </p:nvSpPr>
        <p:spPr>
          <a:xfrm>
            <a:off x="381000" y="1158096"/>
            <a:ext cx="3429000" cy="118505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200" dirty="0" smtClean="0"/>
              <a:t>Mortality Data</a:t>
            </a:r>
          </a:p>
          <a:p>
            <a:pPr algn="ctr"/>
            <a:r>
              <a:rPr lang="en-IN" sz="2200" dirty="0" smtClean="0"/>
              <a:t>(Age specific death rates)</a:t>
            </a:r>
            <a:endParaRPr lang="en-IN" sz="2200" dirty="0"/>
          </a:p>
        </p:txBody>
      </p:sp>
      <p:sp>
        <p:nvSpPr>
          <p:cNvPr id="10" name="Content Placeholder 9"/>
          <p:cNvSpPr>
            <a:spLocks noGrp="1"/>
          </p:cNvSpPr>
          <p:nvPr>
            <p:ph idx="1"/>
          </p:nvPr>
        </p:nvSpPr>
        <p:spPr>
          <a:xfrm>
            <a:off x="4513053" y="1179662"/>
            <a:ext cx="4305299" cy="11634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normAutofit lnSpcReduction="10000"/>
          </a:bodyPr>
          <a:lstStyle/>
          <a:p>
            <a:pPr marL="0" indent="0" algn="ctr">
              <a:buNone/>
            </a:pPr>
            <a:r>
              <a:rPr lang="en-IN" sz="2200" dirty="0" smtClean="0"/>
              <a:t>Morbidity Data</a:t>
            </a:r>
          </a:p>
          <a:p>
            <a:pPr marL="0" indent="0" algn="ctr">
              <a:buNone/>
            </a:pPr>
            <a:r>
              <a:rPr lang="en-IN" sz="2200" dirty="0" smtClean="0"/>
              <a:t>(morbidity, disability, health related quality of life)</a:t>
            </a:r>
            <a:endParaRPr lang="en-IN" sz="2200" dirty="0"/>
          </a:p>
        </p:txBody>
      </p:sp>
      <p:sp>
        <p:nvSpPr>
          <p:cNvPr id="9" name="Rectangle 8"/>
          <p:cNvSpPr/>
          <p:nvPr/>
        </p:nvSpPr>
        <p:spPr>
          <a:xfrm>
            <a:off x="2819400" y="2794240"/>
            <a:ext cx="3200400" cy="8382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200" dirty="0" smtClean="0"/>
              <a:t>Life table technique</a:t>
            </a:r>
            <a:endParaRPr lang="en-IN" sz="2200" dirty="0"/>
          </a:p>
        </p:txBody>
      </p:sp>
      <p:sp>
        <p:nvSpPr>
          <p:cNvPr id="11" name="Rectangle 10"/>
          <p:cNvSpPr/>
          <p:nvPr/>
        </p:nvSpPr>
        <p:spPr>
          <a:xfrm>
            <a:off x="1371600" y="4116956"/>
            <a:ext cx="6553200" cy="89319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IN" sz="2200" dirty="0" smtClean="0"/>
              <a:t>Summary measure of population health</a:t>
            </a:r>
          </a:p>
          <a:p>
            <a:pPr algn="ctr"/>
            <a:r>
              <a:rPr lang="en-IN" sz="2200" dirty="0" smtClean="0"/>
              <a:t>(Healthy life expectancy or healthy life years)</a:t>
            </a:r>
            <a:endParaRPr lang="en-IN" sz="2200" dirty="0"/>
          </a:p>
        </p:txBody>
      </p:sp>
      <p:cxnSp>
        <p:nvCxnSpPr>
          <p:cNvPr id="22" name="Elbow Connector 21"/>
          <p:cNvCxnSpPr/>
          <p:nvPr/>
        </p:nvCxnSpPr>
        <p:spPr>
          <a:xfrm>
            <a:off x="1905000" y="2343150"/>
            <a:ext cx="2209800" cy="228600"/>
          </a:xfrm>
          <a:prstGeom prst="bentConnector3">
            <a:avLst>
              <a:gd name="adj1" fmla="val 33"/>
            </a:avLst>
          </a:prstGeom>
        </p:spPr>
        <p:style>
          <a:lnRef idx="2">
            <a:schemeClr val="accent5"/>
          </a:lnRef>
          <a:fillRef idx="0">
            <a:schemeClr val="accent5"/>
          </a:fillRef>
          <a:effectRef idx="1">
            <a:schemeClr val="accent5"/>
          </a:effectRef>
          <a:fontRef idx="minor">
            <a:schemeClr val="tx1"/>
          </a:fontRef>
        </p:style>
      </p:cxnSp>
      <p:cxnSp>
        <p:nvCxnSpPr>
          <p:cNvPr id="25" name="Elbow Connector 24"/>
          <p:cNvCxnSpPr/>
          <p:nvPr/>
        </p:nvCxnSpPr>
        <p:spPr>
          <a:xfrm rot="10800000" flipV="1">
            <a:off x="4114800" y="2343149"/>
            <a:ext cx="2667000" cy="228599"/>
          </a:xfrm>
          <a:prstGeom prst="bentConnector3">
            <a:avLst>
              <a:gd name="adj1" fmla="val 189"/>
            </a:avLst>
          </a:prstGeom>
        </p:spPr>
        <p:style>
          <a:lnRef idx="2">
            <a:schemeClr val="accent5"/>
          </a:lnRef>
          <a:fillRef idx="0">
            <a:schemeClr val="accent5"/>
          </a:fillRef>
          <a:effectRef idx="1">
            <a:schemeClr val="accent5"/>
          </a:effectRef>
          <a:fontRef idx="minor">
            <a:schemeClr val="tx1"/>
          </a:fontRef>
        </p:style>
      </p:cxnSp>
      <p:cxnSp>
        <p:nvCxnSpPr>
          <p:cNvPr id="3073" name="Straight Arrow Connector 3072"/>
          <p:cNvCxnSpPr/>
          <p:nvPr/>
        </p:nvCxnSpPr>
        <p:spPr>
          <a:xfrm>
            <a:off x="4267200" y="2571750"/>
            <a:ext cx="0" cy="222490"/>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cxnSp>
        <p:nvCxnSpPr>
          <p:cNvPr id="35" name="Straight Arrow Connector 34"/>
          <p:cNvCxnSpPr>
            <a:stCxn id="9" idx="2"/>
          </p:cNvCxnSpPr>
          <p:nvPr/>
        </p:nvCxnSpPr>
        <p:spPr>
          <a:xfrm>
            <a:off x="4419600" y="3632440"/>
            <a:ext cx="0" cy="484516"/>
          </a:xfrm>
          <a:prstGeom prst="straightConnector1">
            <a:avLst/>
          </a:prstGeom>
          <a:ln>
            <a:tailEnd type="arrow"/>
          </a:ln>
        </p:spPr>
        <p:style>
          <a:lnRef idx="2">
            <a:schemeClr val="accent5"/>
          </a:lnRef>
          <a:fillRef idx="0">
            <a:schemeClr val="accent5"/>
          </a:fillRef>
          <a:effectRef idx="1">
            <a:schemeClr val="accent5"/>
          </a:effectRef>
          <a:fontRef idx="minor">
            <a:schemeClr val="tx1"/>
          </a:fontRef>
        </p:style>
      </p:cxnSp>
    </p:spTree>
    <p:extLst>
      <p:ext uri="{BB962C8B-B14F-4D97-AF65-F5344CB8AC3E}">
        <p14:creationId xmlns:p14="http://schemas.microsoft.com/office/powerpoint/2010/main" val="24332086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209550"/>
            <a:ext cx="8686800" cy="628650"/>
          </a:xfrm>
        </p:spPr>
        <p:txBody>
          <a:bodyPr>
            <a:normAutofit fontScale="90000"/>
          </a:bodyPr>
          <a:lstStyle/>
          <a:p>
            <a:r>
              <a:rPr lang="en-IN" cap="none" dirty="0" smtClean="0"/>
              <a:t>Life expectancy</a:t>
            </a:r>
            <a:endParaRPr lang="en-IN" cap="none" dirty="0"/>
          </a:p>
        </p:txBody>
      </p:sp>
      <p:sp>
        <p:nvSpPr>
          <p:cNvPr id="3" name="Content Placeholder 2"/>
          <p:cNvSpPr>
            <a:spLocks noGrp="1"/>
          </p:cNvSpPr>
          <p:nvPr>
            <p:ph idx="1"/>
          </p:nvPr>
        </p:nvSpPr>
        <p:spPr>
          <a:xfrm>
            <a:off x="152400" y="971550"/>
            <a:ext cx="8839200" cy="4038600"/>
          </a:xfrm>
        </p:spPr>
        <p:txBody>
          <a:bodyPr>
            <a:normAutofit lnSpcReduction="10000"/>
          </a:bodyPr>
          <a:lstStyle/>
          <a:p>
            <a:pPr>
              <a:buFont typeface="Wingdings" pitchFamily="2" charset="2"/>
              <a:buChar char="Ø"/>
            </a:pPr>
            <a:r>
              <a:rPr lang="en-IN" sz="2000" dirty="0" smtClean="0"/>
              <a:t>Indicates </a:t>
            </a:r>
            <a:r>
              <a:rPr lang="en-IN" sz="2000" dirty="0"/>
              <a:t>the number of years a </a:t>
            </a:r>
            <a:r>
              <a:rPr lang="en-IN" sz="2000" dirty="0" smtClean="0"/>
              <a:t>person </a:t>
            </a:r>
            <a:r>
              <a:rPr lang="en-IN" sz="2000" dirty="0"/>
              <a:t>would live if prevailing patterns of mortality at </a:t>
            </a:r>
            <a:r>
              <a:rPr lang="en-IN" sz="2000" dirty="0" smtClean="0"/>
              <a:t>that age were </a:t>
            </a:r>
            <a:r>
              <a:rPr lang="en-IN" sz="2000" dirty="0"/>
              <a:t>to stay the same throughout its life</a:t>
            </a:r>
            <a:r>
              <a:rPr lang="en-IN" sz="2000" dirty="0" smtClean="0"/>
              <a:t>.</a:t>
            </a:r>
          </a:p>
          <a:p>
            <a:pPr>
              <a:buFont typeface="Wingdings" pitchFamily="2" charset="2"/>
              <a:buChar char="Ø"/>
            </a:pPr>
            <a:endParaRPr lang="en-IN" sz="2000" dirty="0" smtClean="0"/>
          </a:p>
          <a:p>
            <a:pPr>
              <a:buFont typeface="Wingdings" pitchFamily="2" charset="2"/>
              <a:buChar char="Ø"/>
            </a:pPr>
            <a:r>
              <a:rPr lang="en-IN" sz="2000" dirty="0" smtClean="0"/>
              <a:t>Composite measure of age specific mortality rates</a:t>
            </a:r>
            <a:r>
              <a:rPr lang="en-IN" sz="2000" dirty="0"/>
              <a:t>.</a:t>
            </a:r>
            <a:endParaRPr lang="en-IN" sz="2000" dirty="0" smtClean="0"/>
          </a:p>
          <a:p>
            <a:pPr>
              <a:buFont typeface="Wingdings" pitchFamily="2" charset="2"/>
              <a:buChar char="Ø"/>
            </a:pPr>
            <a:endParaRPr lang="en-IN" sz="2000" dirty="0" smtClean="0"/>
          </a:p>
          <a:p>
            <a:pPr>
              <a:buFont typeface="Wingdings" pitchFamily="2" charset="2"/>
              <a:buChar char="Ø"/>
            </a:pPr>
            <a:r>
              <a:rPr lang="en-IN" sz="2000" dirty="0" smtClean="0"/>
              <a:t>Indicates overall </a:t>
            </a:r>
            <a:r>
              <a:rPr lang="en-IN" sz="2000" dirty="0"/>
              <a:t>health status </a:t>
            </a:r>
            <a:r>
              <a:rPr lang="en-IN" sz="2000" dirty="0" smtClean="0"/>
              <a:t>&amp; mortality </a:t>
            </a:r>
            <a:r>
              <a:rPr lang="en-IN" sz="2000" dirty="0"/>
              <a:t>patterns across </a:t>
            </a:r>
            <a:r>
              <a:rPr lang="en-IN" sz="2000" dirty="0" smtClean="0"/>
              <a:t>age </a:t>
            </a:r>
            <a:r>
              <a:rPr lang="en-IN" sz="2000" dirty="0"/>
              <a:t>groups </a:t>
            </a:r>
            <a:r>
              <a:rPr lang="en-IN" sz="2000" dirty="0" smtClean="0"/>
              <a:t>in a </a:t>
            </a:r>
            <a:r>
              <a:rPr lang="en-IN" sz="2000" dirty="0"/>
              <a:t>region</a:t>
            </a:r>
            <a:r>
              <a:rPr lang="en-IN" sz="2000" dirty="0" smtClean="0"/>
              <a:t>.</a:t>
            </a:r>
          </a:p>
          <a:p>
            <a:pPr>
              <a:buFont typeface="Wingdings" pitchFamily="2" charset="2"/>
              <a:buChar char="Ø"/>
            </a:pPr>
            <a:endParaRPr lang="en-IN" sz="2000" dirty="0"/>
          </a:p>
          <a:p>
            <a:pPr>
              <a:buFont typeface="Wingdings" pitchFamily="2" charset="2"/>
              <a:buChar char="Ø"/>
            </a:pPr>
            <a:r>
              <a:rPr lang="en-IN" sz="2000" dirty="0" smtClean="0"/>
              <a:t>Mortality rates change with time and hence life expectancy with age (mostly higher than estimated figures due to falling death rates).</a:t>
            </a:r>
          </a:p>
          <a:p>
            <a:pPr>
              <a:buFont typeface="Wingdings" pitchFamily="2" charset="2"/>
              <a:buChar char="Ø"/>
            </a:pPr>
            <a:endParaRPr lang="en-IN" sz="2000" dirty="0" smtClean="0"/>
          </a:p>
          <a:p>
            <a:pPr>
              <a:buFont typeface="Wingdings" pitchFamily="2" charset="2"/>
              <a:buChar char="Ø"/>
            </a:pPr>
            <a:r>
              <a:rPr lang="en-IN" sz="2000" dirty="0" smtClean="0"/>
              <a:t>Does not give an estimate of impact of a particular disease</a:t>
            </a:r>
            <a:r>
              <a:rPr lang="en-IN" sz="2000" dirty="0" smtClean="0"/>
              <a:t>. Doesn’t measure the quality of life.</a:t>
            </a:r>
            <a:endParaRPr lang="en-IN" sz="2000" dirty="0" smtClean="0"/>
          </a:p>
        </p:txBody>
      </p:sp>
    </p:spTree>
    <p:extLst>
      <p:ext uri="{BB962C8B-B14F-4D97-AF65-F5344CB8AC3E}">
        <p14:creationId xmlns:p14="http://schemas.microsoft.com/office/powerpoint/2010/main" val="30199622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33350"/>
            <a:ext cx="8686800" cy="628650"/>
          </a:xfrm>
        </p:spPr>
        <p:txBody>
          <a:bodyPr>
            <a:normAutofit fontScale="90000"/>
          </a:bodyPr>
          <a:lstStyle/>
          <a:p>
            <a:r>
              <a:rPr lang="en-IN" cap="none" dirty="0"/>
              <a:t>Life expectancy at </a:t>
            </a:r>
            <a:r>
              <a:rPr lang="en-IN" cap="none" dirty="0" smtClean="0"/>
              <a:t>birth - 2013</a:t>
            </a:r>
            <a:endParaRPr lang="en-IN" dirty="0"/>
          </a:p>
        </p:txBody>
      </p:sp>
      <p:sp>
        <p:nvSpPr>
          <p:cNvPr id="3" name="Content Placeholder 2"/>
          <p:cNvSpPr>
            <a:spLocks noGrp="1"/>
          </p:cNvSpPr>
          <p:nvPr>
            <p:ph idx="1"/>
          </p:nvPr>
        </p:nvSpPr>
        <p:spPr>
          <a:xfrm>
            <a:off x="381000" y="895350"/>
            <a:ext cx="8610600" cy="4038600"/>
          </a:xfrm>
        </p:spPr>
        <p:txBody>
          <a:bodyPr>
            <a:normAutofit/>
          </a:bodyPr>
          <a:lstStyle/>
          <a:p>
            <a:pPr>
              <a:buFont typeface="Wingdings" pitchFamily="2" charset="2"/>
              <a:buChar char="Ø"/>
            </a:pPr>
            <a:endParaRPr lang="en-IN" sz="2400" dirty="0" smtClean="0"/>
          </a:p>
          <a:p>
            <a:pPr>
              <a:buFont typeface="Wingdings" pitchFamily="2" charset="2"/>
              <a:buChar char="Ø"/>
            </a:pPr>
            <a:r>
              <a:rPr lang="en-IN" sz="2400" dirty="0" smtClean="0"/>
              <a:t>Globally </a:t>
            </a:r>
            <a:r>
              <a:rPr lang="en-IN" sz="2400" dirty="0"/>
              <a:t>– 71 yrs</a:t>
            </a:r>
          </a:p>
          <a:p>
            <a:pPr>
              <a:buFont typeface="Wingdings" pitchFamily="2" charset="2"/>
              <a:buChar char="Ø"/>
            </a:pPr>
            <a:r>
              <a:rPr lang="en-IN" sz="2400" dirty="0"/>
              <a:t>Low income countries -62 yrs	</a:t>
            </a:r>
            <a:endParaRPr lang="en-IN" sz="2400" dirty="0" smtClean="0"/>
          </a:p>
          <a:p>
            <a:pPr>
              <a:buFont typeface="Wingdings" pitchFamily="2" charset="2"/>
              <a:buChar char="Ø"/>
            </a:pPr>
            <a:r>
              <a:rPr lang="en-IN" sz="2400" dirty="0" smtClean="0"/>
              <a:t>High </a:t>
            </a:r>
            <a:r>
              <a:rPr lang="en-IN" sz="2400" dirty="0"/>
              <a:t>income countries – 79yrs</a:t>
            </a:r>
          </a:p>
          <a:p>
            <a:pPr>
              <a:buFont typeface="Wingdings" pitchFamily="2" charset="2"/>
              <a:buChar char="Ø"/>
            </a:pPr>
            <a:r>
              <a:rPr lang="en-IN" sz="2400" dirty="0" smtClean="0"/>
              <a:t>Lowest: Sierra-</a:t>
            </a:r>
            <a:r>
              <a:rPr lang="en-IN" sz="2400" dirty="0"/>
              <a:t>L</a:t>
            </a:r>
            <a:r>
              <a:rPr lang="en-IN" sz="2400" dirty="0" smtClean="0"/>
              <a:t>eone (46 yrs)	</a:t>
            </a:r>
          </a:p>
          <a:p>
            <a:pPr>
              <a:buFont typeface="Wingdings" pitchFamily="2" charset="2"/>
              <a:buChar char="Ø"/>
            </a:pPr>
            <a:r>
              <a:rPr lang="en-IN" sz="2400" dirty="0" smtClean="0"/>
              <a:t>Highest: Iceland &amp; Japan–83yrs</a:t>
            </a:r>
          </a:p>
          <a:p>
            <a:pPr>
              <a:buFont typeface="Wingdings" pitchFamily="2" charset="2"/>
              <a:buChar char="Ø"/>
            </a:pPr>
            <a:r>
              <a:rPr lang="en-IN" sz="2400" dirty="0" smtClean="0"/>
              <a:t>India – 67.3 yrs (M), 69.6 yrs (F)</a:t>
            </a:r>
            <a:endParaRPr lang="en-IN" sz="2400" dirty="0"/>
          </a:p>
        </p:txBody>
      </p:sp>
    </p:spTree>
    <p:extLst>
      <p:ext uri="{BB962C8B-B14F-4D97-AF65-F5344CB8AC3E}">
        <p14:creationId xmlns:p14="http://schemas.microsoft.com/office/powerpoint/2010/main" val="2651005313"/>
      </p:ext>
    </p:extLst>
  </p:cSld>
  <p:clrMapOvr>
    <a:masterClrMapping/>
  </p:clrMapOvr>
  <p:timing>
    <p:tnLst>
      <p:par>
        <p:cTn id="1" dur="indefinite" restart="never" nodeType="tmRoot"/>
      </p:par>
    </p:tnLst>
  </p:timing>
</p:sld>
</file>

<file path=ppt/theme/theme1.xml><?xml version="1.0" encoding="utf-8"?>
<a:theme xmlns:a="http://schemas.openxmlformats.org/drawingml/2006/main" name="Thatch">
  <a:themeElements>
    <a:clrScheme name="Thatch">
      <a:dk1>
        <a:sysClr val="windowText" lastClr="000000"/>
      </a:dk1>
      <a:lt1>
        <a:sysClr val="window" lastClr="FFFFFF"/>
      </a:lt1>
      <a:dk2>
        <a:srgbClr val="1D3641"/>
      </a:dk2>
      <a:lt2>
        <a:srgbClr val="DFE6D0"/>
      </a:lt2>
      <a:accent1>
        <a:srgbClr val="759AA5"/>
      </a:accent1>
      <a:accent2>
        <a:srgbClr val="CFC60D"/>
      </a:accent2>
      <a:accent3>
        <a:srgbClr val="99987F"/>
      </a:accent3>
      <a:accent4>
        <a:srgbClr val="90AC97"/>
      </a:accent4>
      <a:accent5>
        <a:srgbClr val="FFAD1C"/>
      </a:accent5>
      <a:accent6>
        <a:srgbClr val="B9AB6F"/>
      </a:accent6>
      <a:hlink>
        <a:srgbClr val="66AACD"/>
      </a:hlink>
      <a:folHlink>
        <a:srgbClr val="809DB3"/>
      </a:folHlink>
    </a:clrScheme>
    <a:fontScheme name="Median">
      <a:maj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創英角ｺﾞｼｯｸUB"/>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Thatch">
      <a:fillStyleLst>
        <a:solidFill>
          <a:schemeClr val="phClr"/>
        </a:solidFill>
        <a:gradFill rotWithShape="1">
          <a:gsLst>
            <a:gs pos="0">
              <a:schemeClr val="phClr">
                <a:tint val="79000"/>
                <a:satMod val="180000"/>
              </a:schemeClr>
            </a:gs>
            <a:gs pos="65000">
              <a:schemeClr val="phClr">
                <a:tint val="52000"/>
                <a:satMod val="250000"/>
              </a:schemeClr>
            </a:gs>
            <a:gs pos="100000">
              <a:schemeClr val="phClr">
                <a:tint val="29000"/>
                <a:satMod val="300000"/>
              </a:schemeClr>
            </a:gs>
          </a:gsLst>
          <a:lin ang="16200000" scaled="0"/>
        </a:gradFill>
        <a:gradFill rotWithShape="1">
          <a:gsLst>
            <a:gs pos="0">
              <a:schemeClr val="phClr">
                <a:shade val="15000"/>
                <a:satMod val="180000"/>
              </a:schemeClr>
            </a:gs>
            <a:gs pos="50000">
              <a:schemeClr val="phClr">
                <a:shade val="45000"/>
                <a:satMod val="170000"/>
              </a:schemeClr>
            </a:gs>
            <a:gs pos="70000">
              <a:schemeClr val="phClr">
                <a:tint val="99000"/>
                <a:shade val="65000"/>
                <a:satMod val="155000"/>
              </a:schemeClr>
            </a:gs>
            <a:gs pos="100000">
              <a:schemeClr val="phClr">
                <a:tint val="95500"/>
                <a:shade val="100000"/>
                <a:satMod val="155000"/>
              </a:schemeClr>
            </a:gs>
          </a:gsLst>
          <a:lin ang="16200000" scaled="0"/>
        </a:gradFill>
      </a:fillStyleLst>
      <a:lnStyleLst>
        <a:ln w="9525" cap="flat" cmpd="sng" algn="ctr">
          <a:solidFill>
            <a:schemeClr val="phClr"/>
          </a:solidFill>
          <a:prstDash val="solid"/>
        </a:ln>
        <a:ln w="15875" cap="flat" cmpd="sng" algn="ctr">
          <a:solidFill>
            <a:schemeClr val="phClr"/>
          </a:solidFill>
          <a:prstDash val="solid"/>
        </a:ln>
        <a:ln w="38100" cap="flat" cmpd="sng" algn="ctr">
          <a:solidFill>
            <a:schemeClr val="phClr"/>
          </a:solidFill>
          <a:prstDash val="solid"/>
        </a:ln>
      </a:lnStyleLst>
      <a:effectStyleLst>
        <a:effectStyle>
          <a:effectLst>
            <a:outerShdw blurRad="63500" dist="25400" dir="5400000" rotWithShape="0">
              <a:srgbClr val="000000">
                <a:alpha val="43000"/>
              </a:srgbClr>
            </a:outerShdw>
          </a:effectLst>
        </a:effectStyle>
        <a:effectStyle>
          <a:effectLst>
            <a:outerShdw blurRad="63500" dist="25400" dir="5400000" rotWithShape="0">
              <a:srgbClr val="000000">
                <a:alpha val="43000"/>
              </a:srgbClr>
            </a:outerShdw>
          </a:effectLst>
          <a:scene3d>
            <a:camera prst="orthographicFront">
              <a:rot lat="0" lon="0" rev="0"/>
            </a:camera>
            <a:lightRig rig="brightRoom" dir="t">
              <a:rot lat="0" lon="0" rev="8700000"/>
            </a:lightRig>
          </a:scene3d>
          <a:sp3d contourW="12700" prstMaterial="dkEdge">
            <a:bevelT w="0" h="0" prst="relaxedInset"/>
            <a:contourClr>
              <a:schemeClr val="phClr">
                <a:shade val="65000"/>
                <a:satMod val="150000"/>
              </a:schemeClr>
            </a:contourClr>
          </a:sp3d>
        </a:effectStyle>
        <a:effectStyle>
          <a:effectLst>
            <a:outerShdw blurRad="63500" dist="25400" dir="5400000" rotWithShape="0">
              <a:srgbClr val="000000">
                <a:alpha val="43000"/>
              </a:srgbClr>
            </a:outerShdw>
          </a:effectLst>
          <a:scene3d>
            <a:camera prst="orthographicFront">
              <a:rot lat="0" lon="0" rev="0"/>
            </a:camera>
            <a:lightRig rig="glow" dir="t">
              <a:rot lat="0" lon="0" rev="13200000"/>
            </a:lightRig>
          </a:scene3d>
          <a:sp3d prstMaterial="dkEdge">
            <a:bevelT w="63500" h="50800" prst="relaxedInset"/>
          </a:sp3d>
        </a:effectStyle>
      </a:effectStyleLst>
      <a:bgFillStyleLst>
        <a:solidFill>
          <a:schemeClr val="phClr"/>
        </a:solidFill>
        <a:gradFill rotWithShape="1">
          <a:gsLst>
            <a:gs pos="0">
              <a:schemeClr val="phClr">
                <a:tint val="85000"/>
                <a:shade val="95000"/>
                <a:satMod val="200000"/>
              </a:schemeClr>
            </a:gs>
            <a:gs pos="53000">
              <a:schemeClr val="phClr">
                <a:shade val="60000"/>
                <a:satMod val="220000"/>
              </a:schemeClr>
            </a:gs>
            <a:gs pos="100000">
              <a:schemeClr val="phClr">
                <a:shade val="45000"/>
                <a:satMod val="220000"/>
              </a:schemeClr>
            </a:gs>
          </a:gsLst>
          <a:lin ang="16200000" scaled="0"/>
        </a:gradFill>
        <a:gradFill rotWithShape="1">
          <a:gsLst>
            <a:gs pos="0">
              <a:schemeClr val="phClr">
                <a:tint val="83000"/>
                <a:shade val="97000"/>
                <a:satMod val="230000"/>
              </a:schemeClr>
            </a:gs>
            <a:gs pos="100000">
              <a:schemeClr val="phClr">
                <a:shade val="35000"/>
                <a:satMod val="250000"/>
              </a:schemeClr>
            </a:gs>
          </a:gsLst>
          <a:path path="circle">
            <a:fillToRect l="15000" t="50000" r="85000" b="6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Thatch</Template>
  <TotalTime>1506</TotalTime>
  <Words>2385</Words>
  <Application>Microsoft Office PowerPoint</Application>
  <PresentationFormat>On-screen Show (16:9)</PresentationFormat>
  <Paragraphs>344</Paragraphs>
  <Slides>46</Slides>
  <Notes>2</Notes>
  <HiddenSlides>2</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Thatch</vt:lpstr>
      <vt:lpstr>Measuring global burden of diseases</vt:lpstr>
      <vt:lpstr>Framework</vt:lpstr>
      <vt:lpstr>What is “burden of disease”</vt:lpstr>
      <vt:lpstr>Need for measuring burden of disease</vt:lpstr>
      <vt:lpstr>Need for measuring burden of disease</vt:lpstr>
      <vt:lpstr>Measures of population health</vt:lpstr>
      <vt:lpstr>Calculating measures of population health</vt:lpstr>
      <vt:lpstr>Life expectancy</vt:lpstr>
      <vt:lpstr>Life expectancy at birth - 2013</vt:lpstr>
      <vt:lpstr>Health adjusted life expectancy (HALE)</vt:lpstr>
      <vt:lpstr>Health Adjusted Life Expectancy</vt:lpstr>
      <vt:lpstr>PowerPoint Presentation</vt:lpstr>
      <vt:lpstr>PowerPoint Presentation</vt:lpstr>
      <vt:lpstr>Disability Adjusted Life Expectancy (DALE)</vt:lpstr>
      <vt:lpstr>Disability Free Life Expectancy (DFLE)</vt:lpstr>
      <vt:lpstr>PowerPoint Presentation</vt:lpstr>
      <vt:lpstr>PowerPoint Presentation</vt:lpstr>
      <vt:lpstr>Quality Adjusted Life Years (QALY)</vt:lpstr>
      <vt:lpstr>Quality Adjusted Life Years (QALY)</vt:lpstr>
      <vt:lpstr>Measures of disease burden</vt:lpstr>
      <vt:lpstr>Incidence and prevalence</vt:lpstr>
      <vt:lpstr>Mortality rates</vt:lpstr>
      <vt:lpstr>Disability Adjusted Life Years (DALYs)</vt:lpstr>
      <vt:lpstr>DALY</vt:lpstr>
      <vt:lpstr>Years of Life Lost (YLL)</vt:lpstr>
      <vt:lpstr>Years Lived with disability/disease (YLD)</vt:lpstr>
      <vt:lpstr>Disability weights</vt:lpstr>
      <vt:lpstr>Disability weight scale</vt:lpstr>
      <vt:lpstr>Social weighting</vt:lpstr>
      <vt:lpstr>Age weighting</vt:lpstr>
      <vt:lpstr>Time discounting</vt:lpstr>
      <vt:lpstr>YLL and YLD with social weighting</vt:lpstr>
      <vt:lpstr>PowerPoint Presentation</vt:lpstr>
      <vt:lpstr>PowerPoint Presentation</vt:lpstr>
      <vt:lpstr>DALY Limitations</vt:lpstr>
      <vt:lpstr>PowerPoint Presentation</vt:lpstr>
      <vt:lpstr>PowerPoint Presentation</vt:lpstr>
      <vt:lpstr>PowerPoint Presentation</vt:lpstr>
      <vt:lpstr>Global YLL trends 1990-2013</vt:lpstr>
      <vt:lpstr>Global YLD trends</vt:lpstr>
      <vt:lpstr>Change in life expectancy at birth by region and cause (1990-2013)</vt:lpstr>
      <vt:lpstr>India – trends in burden of disease</vt:lpstr>
      <vt:lpstr>Causes of DALY both sex India, 1990</vt:lpstr>
      <vt:lpstr>PowerPoint Presentation</vt:lpstr>
      <vt:lpstr>Referrences</vt:lpstr>
      <vt:lpstr>Referreces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Measuring global burden of diseases</dc:title>
  <dc:creator>anuj mundra</dc:creator>
  <cp:lastModifiedBy>Windows User</cp:lastModifiedBy>
  <cp:revision>86</cp:revision>
  <dcterms:created xsi:type="dcterms:W3CDTF">2006-08-16T00:00:00Z</dcterms:created>
  <dcterms:modified xsi:type="dcterms:W3CDTF">2015-06-11T08:04:05Z</dcterms:modified>
</cp:coreProperties>
</file>